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4" r:id="rId3"/>
    <p:sldId id="262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D91"/>
    <a:srgbClr val="9EB66A"/>
    <a:srgbClr val="7AB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0"/>
    <p:restoredTop sz="94616"/>
  </p:normalViewPr>
  <p:slideViewPr>
    <p:cSldViewPr snapToGrid="0" snapToObjects="1" showGuides="1">
      <p:cViewPr>
        <p:scale>
          <a:sx n="132" d="100"/>
          <a:sy n="132" d="100"/>
        </p:scale>
        <p:origin x="760" y="-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A999048-8A92-8A4C-8717-433E8FDEFA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052"/>
            <a:ext cx="1663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5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408FE1-2DCA-A44B-A8AE-D72B27125258}" type="datetimeFigureOut">
              <a:rPr lang="en-US" smtClean="0"/>
              <a:t>3/20/22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7B02AFD-BD68-6A4F-A159-8E478159EE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66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408FE1-2DCA-A44B-A8AE-D72B27125258}" type="datetimeFigureOut">
              <a:rPr lang="en-US" smtClean="0"/>
              <a:t>3/20/22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7B02AFD-BD68-6A4F-A159-8E478159EE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38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408FE1-2DCA-A44B-A8AE-D72B27125258}" type="datetimeFigureOut">
              <a:rPr lang="en-US" smtClean="0"/>
              <a:t>3/20/22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7B02AFD-BD68-6A4F-A159-8E478159EE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51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408FE1-2DCA-A44B-A8AE-D72B27125258}" type="datetimeFigureOut">
              <a:rPr lang="en-US" smtClean="0"/>
              <a:t>3/20/22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7B02AFD-BD68-6A4F-A159-8E478159EE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559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408FE1-2DCA-A44B-A8AE-D72B27125258}" type="datetimeFigureOut">
              <a:rPr lang="en-US" smtClean="0"/>
              <a:t>3/20/22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7B02AFD-BD68-6A4F-A159-8E478159EE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09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408FE1-2DCA-A44B-A8AE-D72B27125258}" type="datetimeFigureOut">
              <a:rPr lang="en-US" smtClean="0"/>
              <a:t>3/20/22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7B02AFD-BD68-6A4F-A159-8E478159EE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741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408FE1-2DCA-A44B-A8AE-D72B27125258}" type="datetimeFigureOut">
              <a:rPr lang="en-US" smtClean="0"/>
              <a:t>3/20/22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7B02AFD-BD68-6A4F-A159-8E478159EE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34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408FE1-2DCA-A44B-A8AE-D72B27125258}" type="datetimeFigureOut">
              <a:rPr lang="en-US" smtClean="0"/>
              <a:t>3/20/22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7B02AFD-BD68-6A4F-A159-8E478159EE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32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408FE1-2DCA-A44B-A8AE-D72B27125258}" type="datetimeFigureOut">
              <a:rPr lang="en-US" smtClean="0"/>
              <a:t>3/20/22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7B02AFD-BD68-6A4F-A159-8E478159EE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420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408FE1-2DCA-A44B-A8AE-D72B27125258}" type="datetimeFigureOut">
              <a:rPr lang="en-US" smtClean="0"/>
              <a:t>3/20/22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7B02AFD-BD68-6A4F-A159-8E478159EE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21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CABED41-C455-CC40-BA53-BAEC3B66A6CD}"/>
              </a:ext>
            </a:extLst>
          </p:cNvPr>
          <p:cNvSpPr txBox="1">
            <a:spLocks/>
          </p:cNvSpPr>
          <p:nvPr userDrawn="1"/>
        </p:nvSpPr>
        <p:spPr>
          <a:xfrm>
            <a:off x="4572000" y="114781"/>
            <a:ext cx="4207185" cy="2830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QUARTERLY MEMBERSHIP MEETING | MARCH 17, 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D72F54-C2EB-C544-B938-7C0E19FE26A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052"/>
            <a:ext cx="1663065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B2EEC53-8B16-9542-83AA-FAA9E3B0EF57}"/>
              </a:ext>
            </a:extLst>
          </p:cNvPr>
          <p:cNvSpPr/>
          <p:nvPr userDrawn="1"/>
        </p:nvSpPr>
        <p:spPr>
          <a:xfrm>
            <a:off x="6828139" y="6581001"/>
            <a:ext cx="19934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>
                <a:solidFill>
                  <a:schemeClr val="accent1">
                    <a:lumMod val="75000"/>
                  </a:schemeClr>
                </a:solidFill>
              </a:rPr>
              <a:t>advocacy </a:t>
            </a:r>
            <a:r>
              <a:rPr lang="en-US" sz="1200" b="1" i="1" dirty="0">
                <a:solidFill>
                  <a:schemeClr val="accent6"/>
                </a:solidFill>
              </a:rPr>
              <a:t>•</a:t>
            </a:r>
            <a:r>
              <a:rPr lang="en-US" sz="1200" b="1" i="1" dirty="0">
                <a:solidFill>
                  <a:schemeClr val="accent1">
                    <a:lumMod val="75000"/>
                  </a:schemeClr>
                </a:solidFill>
              </a:rPr>
              <a:t> influence </a:t>
            </a:r>
            <a:r>
              <a:rPr lang="en-US" sz="1200" b="1" i="1" dirty="0">
                <a:solidFill>
                  <a:schemeClr val="accent6"/>
                </a:solidFill>
              </a:rPr>
              <a:t>•</a:t>
            </a:r>
            <a:r>
              <a:rPr lang="en-US" sz="1200" b="1" i="1" dirty="0">
                <a:solidFill>
                  <a:schemeClr val="accent1">
                    <a:lumMod val="75000"/>
                  </a:schemeClr>
                </a:solidFill>
              </a:rPr>
              <a:t> news</a:t>
            </a:r>
            <a:endParaRPr 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52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ebco.org/event-460888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7E91365-5F58-4640-8EDC-BEE426699523}"/>
              </a:ext>
            </a:extLst>
          </p:cNvPr>
          <p:cNvSpPr txBox="1">
            <a:spLocks/>
          </p:cNvSpPr>
          <p:nvPr/>
        </p:nvSpPr>
        <p:spPr>
          <a:xfrm>
            <a:off x="721265" y="478468"/>
            <a:ext cx="8058150" cy="6516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tabLst>
                <a:tab pos="1252538" algn="l"/>
                <a:tab pos="1422400" algn="l"/>
              </a:tabLst>
              <a:defRPr/>
            </a:pPr>
            <a:r>
              <a:rPr lang="en-US" sz="2400" b="1" dirty="0">
                <a:solidFill>
                  <a:srgbClr val="243D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How Recent Events Are Changing The HVAC Industry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tabLst>
                <a:tab pos="1252538" algn="l"/>
                <a:tab pos="1422400" algn="l"/>
              </a:tabLst>
              <a:defRPr/>
            </a:pPr>
            <a:r>
              <a:rPr lang="en-US" sz="2000" b="1" dirty="0">
                <a:solidFill>
                  <a:srgbClr val="243D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REGULATORY | Influence Major Industry Changes Being Decided in 2022</a:t>
            </a:r>
            <a:endParaRPr lang="en-US" sz="1300" b="1" dirty="0">
              <a:solidFill>
                <a:srgbClr val="243D9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  <a:tabLst>
                <a:tab pos="1252538" algn="l"/>
                <a:tab pos="1422400" algn="l"/>
              </a:tabLst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7:30 – 7:40 am	</a:t>
            </a:r>
            <a:r>
              <a:rPr lang="en-US" sz="1300" b="1" dirty="0">
                <a:solidFill>
                  <a:srgbClr val="243D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WELCOME 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  <a:tabLst>
                <a:tab pos="1252538" algn="l"/>
                <a:tab pos="1422400" algn="l"/>
              </a:tabLst>
            </a:pPr>
            <a:r>
              <a:rPr lang="en-US" sz="1100" dirty="0">
                <a:solidFill>
                  <a:srgbClr val="376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Patricia Rothwell, Common Thread, LLC • EEBC, Executive Director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  <a:tabLst>
                <a:tab pos="1252538" algn="l"/>
                <a:tab pos="1422400" algn="l"/>
              </a:tabLst>
            </a:pPr>
            <a:endParaRPr 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1252538" algn="l"/>
                <a:tab pos="1422400" algn="l"/>
              </a:tabLst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7:45 – 8:15 am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400" b="1" dirty="0">
                <a:solidFill>
                  <a:srgbClr val="243D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RECENT EVENTS ARE CHANGING THE HVAC INDUSTRY 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1252538" algn="l"/>
                <a:tab pos="1422400" algn="l"/>
              </a:tabLst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300" b="1" dirty="0">
                <a:solidFill>
                  <a:srgbClr val="243D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PRESENTATIONS | “The Intersection of Sustainability, IAQ, &amp; Emerging Trends/Technology”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1252538" algn="l"/>
                <a:tab pos="1422400" algn="l"/>
              </a:tabLst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	Trane Technologies  • Kandice Cohen, Director Electrification of Heat, Commercial HVAC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1252538" algn="l"/>
                <a:tab pos="1422400" algn="l"/>
              </a:tabLst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Mitsubishi Electric Trane HVAC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• Sam Beason,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Sr. Manager of Utilities and Electrification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1252538" algn="l"/>
                <a:tab pos="1422400" algn="l"/>
              </a:tabLst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	Daikin North America/The Heat Pump Store • Jonathan Moscatello, Business Development Manager Southwest</a:t>
            </a:r>
            <a:endParaRPr lang="en-US" sz="11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  <a:tabLst>
                <a:tab pos="1252538" algn="l"/>
                <a:tab pos="1422400" algn="l"/>
              </a:tabLst>
            </a:pPr>
            <a:r>
              <a: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Carrier West • Roger Yannett, Territory Manager / Residential New Construction Specialist</a:t>
            </a:r>
            <a:endParaRPr lang="en-US" sz="13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  <a:tabLst>
                <a:tab pos="1252538" algn="l"/>
                <a:tab pos="1422400" algn="l"/>
              </a:tabLst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8:20 – 8:40 am </a:t>
            </a:r>
            <a:r>
              <a:rPr lang="en-US" sz="1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3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US" sz="1300" b="1" dirty="0">
                <a:solidFill>
                  <a:srgbClr val="243D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PANEL DISCUSSION &amp; Q&amp;A </a:t>
            </a:r>
            <a:endParaRPr lang="en-US" sz="11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  <a:tabLst>
                <a:tab pos="1252538" algn="l"/>
                <a:tab pos="1422400" algn="l"/>
              </a:tabLst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  <a:tabLst>
                <a:tab pos="1252538" algn="l"/>
                <a:tab pos="1422400" algn="l"/>
              </a:tabLst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8:45 – 9:15 am </a:t>
            </a:r>
            <a:r>
              <a:rPr lang="en-US" sz="13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300" b="1" dirty="0">
                <a:solidFill>
                  <a:srgbClr val="243D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UPDATE | LOCAL REGULATORY &amp; LEGISLATIVE SESSION | EEBC PRIORITIES IN 2022  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  <a:tabLst>
                <a:tab pos="1252538" algn="l"/>
                <a:tab pos="1422400" algn="l"/>
              </a:tabLst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	Howard Geller, EEBC Consultant 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  <a:tabLst>
                <a:tab pos="1252538" algn="l"/>
                <a:tab pos="1422400" algn="l"/>
              </a:tabLst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                     		• Model Codes Bill Introduction  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  <a:tabLst>
                <a:tab pos="1252538" algn="l"/>
                <a:tab pos="1422400" algn="l"/>
              </a:tabLst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	Christine Brinker, Senior Buildings Policy Manager • SWEEP • Legislative Bills </a:t>
            </a:r>
            <a:endParaRPr lang="en-US" sz="13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  <a:tabLst>
                <a:tab pos="1252538" algn="l"/>
                <a:tab pos="1422400" algn="l"/>
              </a:tabLst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	Justin Brant, Utility Program Co-Director • SWEEP 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  <a:tabLst>
                <a:tab pos="1252538" algn="l"/>
                <a:tab pos="1422400" algn="l"/>
              </a:tabLst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		• 2023 DSM &amp; 2024-25 DSM [Rebate] Plan, Xcel Energy</a:t>
            </a:r>
            <a:r>
              <a: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  <a:tabLst>
                <a:tab pos="1252538" algn="l"/>
                <a:tab pos="1422400" algn="l"/>
              </a:tabLst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		• Strategic Issues, Xcel Energy - Goal Setting Influencing Rebate [DSM] Programs For Next 5 Years &amp; Beyond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  <a:tabLst>
                <a:tab pos="1252538" algn="l"/>
                <a:tab pos="1422400" algn="l"/>
              </a:tabLst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	   </a:t>
            </a: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                    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   		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200"/>
              </a:spcBef>
              <a:buNone/>
              <a:tabLst>
                <a:tab pos="1252538" algn="l"/>
                <a:tab pos="1422400" algn="l"/>
              </a:tabLst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9:20 – 9:25 am	</a:t>
            </a:r>
            <a:r>
              <a:rPr lang="en-US" sz="1300" b="1" dirty="0">
                <a:solidFill>
                  <a:srgbClr val="243D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POLICY ACTION COMMITTEE [PAC] &amp; INDUSTRY ACTION GROUPS | JOIN </a:t>
            </a:r>
          </a:p>
          <a:p>
            <a:pPr marL="0" indent="0">
              <a:spcBef>
                <a:spcPts val="200"/>
              </a:spcBef>
              <a:buNone/>
              <a:tabLst>
                <a:tab pos="1252538" algn="l"/>
                <a:tab pos="1422400" algn="l"/>
              </a:tabLst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	PAC CHAIR •  Carmen Best, VP of Policy &amp; Emerging Markets, Recurve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1252538" algn="l"/>
                <a:tab pos="1422400" algn="l"/>
              </a:tabLst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		  LIGHTING CO-CHAIRS • Mike Bryant</a:t>
            </a:r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, Nuova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Luce, LLC &amp;  Scot Kelley, Colorado Lighting 	 		  HVAC/HP CO-CHAIRS • Shawn LeMons, Mitsubishi &amp; Pete Perrett, GA Larson  	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1252538" algn="l"/>
                <a:tab pos="1422400" algn="l"/>
              </a:tabLst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SOLAR DECATHLON • EE House Sponsorship Opportunity • Student Invitation Presentation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1252538" algn="l"/>
                <a:tab pos="1422400" algn="l"/>
              </a:tabLst>
            </a:pPr>
            <a:endParaRPr lang="en-US" sz="11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1252538" algn="l"/>
                <a:tab pos="1422400" algn="l"/>
              </a:tabLst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9:30 am 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300" b="1" dirty="0">
                <a:solidFill>
                  <a:srgbClr val="243D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MEETING CONCLUSION 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  <a:tabLst>
                <a:tab pos="1252538" algn="l"/>
                <a:tab pos="1422400" algn="l"/>
              </a:tabLst>
            </a:pPr>
            <a:r>
              <a:rPr lang="en-US" sz="13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300" b="1" dirty="0">
                <a:solidFill>
                  <a:srgbClr val="243D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REMINDER | QMM | JUNE 16, 2022</a:t>
            </a:r>
            <a:endParaRPr lang="en-US" sz="1300" dirty="0">
              <a:solidFill>
                <a:srgbClr val="243D9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332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hlinkClick r:id="rId2"/>
            <a:extLst>
              <a:ext uri="{FF2B5EF4-FFF2-40B4-BE49-F238E27FC236}">
                <a16:creationId xmlns:a16="http://schemas.microsoft.com/office/drawing/2014/main" id="{C3212778-8741-45EC-8A32-2B1A921979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3" y="909145"/>
            <a:ext cx="8072625" cy="29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D184B06-418C-44FD-8831-0F583F3B2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267" y="4720620"/>
            <a:ext cx="6287156" cy="818823"/>
          </a:xfrm>
        </p:spPr>
        <p:txBody>
          <a:bodyPr/>
          <a:lstStyle/>
          <a:p>
            <a:pPr algn="ctr"/>
            <a:r>
              <a:rPr lang="en-US" sz="5400" b="1" dirty="0">
                <a:solidFill>
                  <a:srgbClr val="243D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3778031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E531DA8-C650-481A-9008-F90D507AE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815" y="1915016"/>
            <a:ext cx="3350077" cy="22361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721645-D33A-4F39-A6B6-78C70B489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292" y="1881363"/>
            <a:ext cx="2580483" cy="2303482"/>
          </a:xfrm>
          <a:prstGeom prst="rect">
            <a:avLst/>
          </a:prstGeom>
        </p:spPr>
      </p:pic>
      <p:pic>
        <p:nvPicPr>
          <p:cNvPr id="11" name="Content Placeholder 11">
            <a:extLst>
              <a:ext uri="{FF2B5EF4-FFF2-40B4-BE49-F238E27FC236}">
                <a16:creationId xmlns:a16="http://schemas.microsoft.com/office/drawing/2014/main" id="{8C3BB6F7-C14E-49D9-8CF5-568944DB2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51000" y="4395721"/>
            <a:ext cx="3168026" cy="223067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0BB9CF5-E217-48F2-A8FB-893320848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49" y="714810"/>
            <a:ext cx="9007365" cy="961185"/>
          </a:xfrm>
        </p:spPr>
        <p:txBody>
          <a:bodyPr/>
          <a:lstStyle/>
          <a:p>
            <a:pPr algn="ctr"/>
            <a:r>
              <a:rPr lang="en-US" sz="3000" b="1" dirty="0">
                <a:solidFill>
                  <a:srgbClr val="243D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Recent Events Are Changing The HVAC Industry</a:t>
            </a:r>
            <a:br>
              <a:rPr lang="en-US" sz="1000" b="1" dirty="0">
                <a:solidFill>
                  <a:srgbClr val="243D9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000" b="1" dirty="0">
                <a:solidFill>
                  <a:srgbClr val="243D9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7ABC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COVID-19 </a:t>
            </a:r>
            <a:r>
              <a:rPr lang="en-US" sz="2400" dirty="0">
                <a:solidFill>
                  <a:srgbClr val="7ABC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n-US" sz="2400" b="1" dirty="0">
                <a:solidFill>
                  <a:srgbClr val="7ABC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Wildfires </a:t>
            </a:r>
            <a:r>
              <a:rPr lang="en-US" sz="2400" dirty="0">
                <a:solidFill>
                  <a:srgbClr val="7ABC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n-US" sz="2400" b="1" dirty="0">
                <a:solidFill>
                  <a:srgbClr val="7ABC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Emerging Trends &amp; Tech </a:t>
            </a:r>
            <a:endParaRPr lang="en-US" sz="2400" dirty="0">
              <a:solidFill>
                <a:srgbClr val="7ABC3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7BA0E6-7C95-4952-A22A-3F4262070C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7038" y="4390214"/>
            <a:ext cx="3774794" cy="223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51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47BAB-0A22-4F69-800F-1AEE41D5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748370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rgbClr val="243D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PANEL DISCUSSION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97E90-06C0-4C07-AEEC-6576DF276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3331"/>
            <a:ext cx="8273612" cy="5189510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200"/>
              </a:spcBef>
              <a:buNone/>
              <a:tabLst>
                <a:tab pos="1252538" algn="l"/>
                <a:tab pos="1422400" algn="l"/>
              </a:tabLst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200"/>
              </a:spcBef>
              <a:buNone/>
              <a:tabLst>
                <a:tab pos="1252538" algn="l"/>
                <a:tab pos="1422400" algn="l"/>
              </a:tabLst>
            </a:pPr>
            <a:r>
              <a:rPr lang="en-US" sz="2400" b="1" dirty="0">
                <a:solidFill>
                  <a:srgbClr val="243D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Kandice Cohen, Dir. Electrification of Heat, Commercial HVAC </a:t>
            </a:r>
          </a:p>
          <a:p>
            <a:pPr marL="0" indent="0" algn="ctr">
              <a:lnSpc>
                <a:spcPct val="100000"/>
              </a:lnSpc>
              <a:spcBef>
                <a:spcPts val="200"/>
              </a:spcBef>
              <a:buNone/>
              <a:tabLst>
                <a:tab pos="1252538" algn="l"/>
                <a:tab pos="1422400" algn="l"/>
              </a:tabLst>
            </a:pPr>
            <a:r>
              <a:rPr lang="en-US" sz="2400" b="1" dirty="0">
                <a:solidFill>
                  <a:srgbClr val="243D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Trane Technologies  	</a:t>
            </a:r>
          </a:p>
          <a:p>
            <a:pPr marL="0" indent="0" algn="ctr">
              <a:lnSpc>
                <a:spcPct val="100000"/>
              </a:lnSpc>
              <a:spcBef>
                <a:spcPts val="200"/>
              </a:spcBef>
              <a:buNone/>
              <a:tabLst>
                <a:tab pos="1252538" algn="l"/>
                <a:tab pos="1422400" algn="l"/>
              </a:tabLst>
            </a:pPr>
            <a:endParaRPr lang="en-US" sz="2400" b="1" dirty="0">
              <a:solidFill>
                <a:srgbClr val="243D9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200"/>
              </a:spcBef>
              <a:buNone/>
              <a:tabLst>
                <a:tab pos="1252538" algn="l"/>
                <a:tab pos="1422400" algn="l"/>
              </a:tabLst>
            </a:pPr>
            <a:r>
              <a:rPr lang="en-US" sz="2400" b="1" dirty="0">
                <a:solidFill>
                  <a:srgbClr val="243D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 Beason, </a:t>
            </a:r>
            <a:r>
              <a:rPr lang="en-US" sz="2400" b="1" dirty="0">
                <a:solidFill>
                  <a:srgbClr val="243D9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Sr. Manager of Utilities and Electrification</a:t>
            </a:r>
            <a:r>
              <a:rPr lang="en-US" sz="2400" b="1" dirty="0">
                <a:solidFill>
                  <a:srgbClr val="243D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ctr">
              <a:lnSpc>
                <a:spcPct val="100000"/>
              </a:lnSpc>
              <a:spcBef>
                <a:spcPts val="200"/>
              </a:spcBef>
              <a:buNone/>
              <a:tabLst>
                <a:tab pos="1252538" algn="l"/>
                <a:tab pos="1422400" algn="l"/>
              </a:tabLst>
            </a:pPr>
            <a:r>
              <a:rPr lang="en-US" sz="2400" b="1" dirty="0">
                <a:solidFill>
                  <a:srgbClr val="243D9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Mitsubishi Electric Trane HVAC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b="1" dirty="0">
              <a:solidFill>
                <a:srgbClr val="243D9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200"/>
              </a:spcBef>
              <a:buNone/>
              <a:tabLst>
                <a:tab pos="1252538" algn="l"/>
                <a:tab pos="1422400" algn="l"/>
              </a:tabLst>
            </a:pPr>
            <a:endParaRPr lang="en-US" sz="2400" b="1" dirty="0">
              <a:solidFill>
                <a:srgbClr val="243D9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200"/>
              </a:spcBef>
              <a:buNone/>
              <a:tabLst>
                <a:tab pos="1252538" algn="l"/>
                <a:tab pos="1422400" algn="l"/>
              </a:tabLst>
            </a:pPr>
            <a:r>
              <a:rPr lang="en-US" sz="2400" b="1" dirty="0">
                <a:solidFill>
                  <a:srgbClr val="243D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Jonathan Moscatello, Business Development Manager SW/</a:t>
            </a:r>
          </a:p>
          <a:p>
            <a:pPr marL="0" indent="0" algn="ctr">
              <a:lnSpc>
                <a:spcPct val="100000"/>
              </a:lnSpc>
              <a:spcBef>
                <a:spcPts val="200"/>
              </a:spcBef>
              <a:buNone/>
              <a:tabLst>
                <a:tab pos="1252538" algn="l"/>
                <a:tab pos="1422400" algn="l"/>
              </a:tabLst>
            </a:pPr>
            <a:r>
              <a:rPr lang="en-US" sz="2400" b="1" dirty="0">
                <a:solidFill>
                  <a:srgbClr val="243D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Heat Pump Store, Daikin North America</a:t>
            </a:r>
          </a:p>
          <a:p>
            <a:pPr marL="0" indent="0" algn="ctr">
              <a:lnSpc>
                <a:spcPct val="100000"/>
              </a:lnSpc>
              <a:spcBef>
                <a:spcPts val="200"/>
              </a:spcBef>
              <a:buNone/>
              <a:tabLst>
                <a:tab pos="1252538" algn="l"/>
                <a:tab pos="1422400" algn="l"/>
              </a:tabLst>
            </a:pPr>
            <a:endParaRPr lang="en-US" sz="2400" b="1" dirty="0">
              <a:solidFill>
                <a:srgbClr val="243D9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200"/>
              </a:spcBef>
              <a:buNone/>
              <a:tabLst>
                <a:tab pos="1252538" algn="l"/>
                <a:tab pos="1422400" algn="l"/>
              </a:tabLst>
            </a:pPr>
            <a:r>
              <a:rPr lang="en-US" sz="2400" b="1" dirty="0">
                <a:solidFill>
                  <a:srgbClr val="243D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Roger Yannett, Territory Manager/Residential New Construction Specialist, Carrier West</a:t>
            </a:r>
          </a:p>
          <a:p>
            <a:pPr marL="0" indent="0" algn="ctr">
              <a:buNone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224585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1011</TotalTime>
  <Words>460</Words>
  <Application>Microsoft Macintosh PowerPoint</Application>
  <PresentationFormat>On-screen Show (4:3)</PresentationFormat>
  <Paragraphs>42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WELCOME</vt:lpstr>
      <vt:lpstr>How Recent Events Are Changing The HVAC Industry  COVID-19 •  Wildfires •  Emerging Trends &amp; Tech </vt:lpstr>
      <vt:lpstr>PANEL DISCUSSION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Connie Neuber</dc:creator>
  <cp:lastModifiedBy>Connie Neuber</cp:lastModifiedBy>
  <cp:revision>38</cp:revision>
  <dcterms:created xsi:type="dcterms:W3CDTF">2021-12-14T17:48:52Z</dcterms:created>
  <dcterms:modified xsi:type="dcterms:W3CDTF">2022-03-20T20:46:49Z</dcterms:modified>
</cp:coreProperties>
</file>