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1"/>
    <a:srgbClr val="9EB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/>
    <p:restoredTop sz="94616"/>
  </p:normalViewPr>
  <p:slideViewPr>
    <p:cSldViewPr snapToGrid="0" snapToObjects="1" showGuides="1">
      <p:cViewPr varScale="1">
        <p:scale>
          <a:sx n="91" d="100"/>
          <a:sy n="91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999048-8A92-8A4C-8717-433E8FDEFA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2"/>
            <a:ext cx="166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5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9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2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408FE1-2DCA-A44B-A8AE-D72B27125258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7B02AFD-BD68-6A4F-A159-8E478159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CABED41-C455-CC40-BA53-BAEC3B66A6CD}"/>
              </a:ext>
            </a:extLst>
          </p:cNvPr>
          <p:cNvSpPr txBox="1">
            <a:spLocks/>
          </p:cNvSpPr>
          <p:nvPr userDrawn="1"/>
        </p:nvSpPr>
        <p:spPr>
          <a:xfrm>
            <a:off x="4572000" y="114781"/>
            <a:ext cx="4207185" cy="283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QUARTERLY MEMBERSHIP MEETING | MARCH 17,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72F54-C2EB-C544-B938-7C0E19FE26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052"/>
            <a:ext cx="166306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2EEC53-8B16-9542-83AA-FAA9E3B0EF57}"/>
              </a:ext>
            </a:extLst>
          </p:cNvPr>
          <p:cNvSpPr/>
          <p:nvPr userDrawn="1"/>
        </p:nvSpPr>
        <p:spPr>
          <a:xfrm>
            <a:off x="6828139" y="6581001"/>
            <a:ext cx="1993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advocacy </a:t>
            </a:r>
            <a:r>
              <a:rPr lang="en-US" sz="1200" b="1" i="1" dirty="0">
                <a:solidFill>
                  <a:schemeClr val="accent6"/>
                </a:solidFill>
              </a:rPr>
              <a:t>•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 influence </a:t>
            </a:r>
            <a:r>
              <a:rPr lang="en-US" sz="1200" b="1" i="1" dirty="0">
                <a:solidFill>
                  <a:schemeClr val="accent6"/>
                </a:solidFill>
              </a:rPr>
              <a:t>•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</a:rPr>
              <a:t> news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manbusinesstoolbox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1FC2-1B5B-A34A-A3BB-F732FE556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0612"/>
            <a:ext cx="7886700" cy="830077"/>
          </a:xfrm>
        </p:spPr>
        <p:txBody>
          <a:bodyPr/>
          <a:lstStyle/>
          <a:p>
            <a:r>
              <a:rPr lang="en-US" dirty="0"/>
              <a:t>Meet Jonathan Moscatello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3369-96DE-D348-9229-CACF1651E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39416" cy="4351338"/>
          </a:xfrm>
        </p:spPr>
        <p:txBody>
          <a:bodyPr/>
          <a:lstStyle/>
          <a:p>
            <a:r>
              <a:rPr lang="en-US" dirty="0"/>
              <a:t>EEBC Member based in Portland, OR</a:t>
            </a:r>
          </a:p>
          <a:p>
            <a:r>
              <a:rPr lang="en-US" dirty="0"/>
              <a:t>Works for Daikin as a Business Development Manager</a:t>
            </a:r>
          </a:p>
          <a:p>
            <a:r>
              <a:rPr lang="en-US" dirty="0"/>
              <a:t>Along with wife Sarah, they own a heat pump only contracting business. </a:t>
            </a:r>
          </a:p>
        </p:txBody>
      </p:sp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A7511F94-57E7-4A47-AC25-AA10AA544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952" y="1825625"/>
            <a:ext cx="2576954" cy="29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7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5C2B-87C7-0946-9652-A42D9AB0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0611"/>
            <a:ext cx="7886700" cy="830077"/>
          </a:xfrm>
        </p:spPr>
        <p:txBody>
          <a:bodyPr/>
          <a:lstStyle/>
          <a:p>
            <a:r>
              <a:rPr lang="en-US" sz="3600" dirty="0"/>
              <a:t>Began contracting as an IAQ Specialist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B3A8-C0E4-3046-AF4F-6FB03CFA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2005, I started working for a local HVAC contractor</a:t>
            </a:r>
          </a:p>
          <a:p>
            <a:r>
              <a:rPr lang="en-US" sz="2400" dirty="0"/>
              <a:t>I ran sales calls specifically IAQ. </a:t>
            </a:r>
          </a:p>
          <a:p>
            <a:r>
              <a:rPr lang="en-US" sz="2400" dirty="0"/>
              <a:t>I got my leads from:</a:t>
            </a:r>
          </a:p>
          <a:p>
            <a:pPr lvl="1"/>
            <a:r>
              <a:rPr lang="en-US" sz="2000" dirty="0"/>
              <a:t>Service and maintenance customer base.</a:t>
            </a:r>
          </a:p>
          <a:p>
            <a:pPr lvl="1"/>
            <a:r>
              <a:rPr lang="en-US" sz="2000" dirty="0"/>
              <a:t>Some mass marketing. </a:t>
            </a:r>
          </a:p>
          <a:p>
            <a:pPr lvl="1"/>
            <a:r>
              <a:rPr lang="en-US" sz="2000" dirty="0"/>
              <a:t>Direct mail and a webpage were the marking methods used. </a:t>
            </a:r>
          </a:p>
          <a:p>
            <a:pPr lvl="1"/>
            <a:endParaRPr lang="en-US" sz="2000" dirty="0"/>
          </a:p>
          <a:p>
            <a:r>
              <a:rPr lang="en-US" sz="2400" dirty="0"/>
              <a:t>The offer was a $149 Indoor Air Quality Diagnostic test</a:t>
            </a:r>
          </a:p>
        </p:txBody>
      </p:sp>
    </p:spTree>
    <p:extLst>
      <p:ext uri="{BB962C8B-B14F-4D97-AF65-F5344CB8AC3E}">
        <p14:creationId xmlns:p14="http://schemas.microsoft.com/office/powerpoint/2010/main" val="104781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9F96-0D1B-4740-B6FD-26D6CA39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78200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2644-2E8D-6D42-98A2-72BC5D8D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Prior to the COVID-19 pandemic, customers rarely called a contractor for  indoor air quality services and solutions.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March 2020: consumers are </a:t>
            </a:r>
            <a:r>
              <a:rPr lang="en-US" u="sng" dirty="0"/>
              <a:t>demanding</a:t>
            </a:r>
            <a:r>
              <a:rPr lang="en-US" dirty="0"/>
              <a:t> IAQ like never before.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question: How can we continue this business!?</a:t>
            </a:r>
          </a:p>
        </p:txBody>
      </p:sp>
    </p:spTree>
    <p:extLst>
      <p:ext uri="{BB962C8B-B14F-4D97-AF65-F5344CB8AC3E}">
        <p14:creationId xmlns:p14="http://schemas.microsoft.com/office/powerpoint/2010/main" val="57865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4A05-A934-3640-AC95-0EE23F65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6824"/>
            <a:ext cx="7886700" cy="883865"/>
          </a:xfrm>
        </p:spPr>
        <p:txBody>
          <a:bodyPr/>
          <a:lstStyle/>
          <a:p>
            <a:r>
              <a:rPr lang="en-US" dirty="0"/>
              <a:t>IAQ Sales Results in 2005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504B4-E9E9-634A-A9BE-199C28A5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IAQ product sale was $2,750</a:t>
            </a:r>
          </a:p>
          <a:p>
            <a:r>
              <a:rPr lang="en-US" dirty="0"/>
              <a:t>With over 65% of sales </a:t>
            </a:r>
            <a:r>
              <a:rPr lang="en-US" u="sng" dirty="0"/>
              <a:t>also</a:t>
            </a:r>
            <a:r>
              <a:rPr lang="en-US" dirty="0"/>
              <a:t> including an HVAC product:</a:t>
            </a:r>
          </a:p>
          <a:p>
            <a:pPr lvl="1"/>
            <a:r>
              <a:rPr lang="en-US" sz="2000" dirty="0"/>
              <a:t>Furnace with variable speed blower = $4,500</a:t>
            </a:r>
          </a:p>
          <a:p>
            <a:pPr lvl="1"/>
            <a:r>
              <a:rPr lang="en-US" sz="2000" dirty="0"/>
              <a:t>Sometimes this also included an AC or Heat Pump = $4000 to $7000</a:t>
            </a:r>
          </a:p>
          <a:p>
            <a:pPr lvl="1"/>
            <a:r>
              <a:rPr lang="en-US" sz="2000" dirty="0"/>
              <a:t>Sometimes a variable speed air handler with heat pump = $9,500+</a:t>
            </a:r>
          </a:p>
        </p:txBody>
      </p:sp>
    </p:spTree>
    <p:extLst>
      <p:ext uri="{BB962C8B-B14F-4D97-AF65-F5344CB8AC3E}">
        <p14:creationId xmlns:p14="http://schemas.microsoft.com/office/powerpoint/2010/main" val="135192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2090-E398-5744-8D4E-73F25099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/>
          <a:p>
            <a:r>
              <a:rPr lang="en-US" dirty="0"/>
              <a:t>My sales process was I-A-Q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76E5-ED3D-584A-BD7F-ADF02565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206076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u="sng" dirty="0"/>
              <a:t>I</a:t>
            </a:r>
            <a:r>
              <a:rPr lang="en-US" dirty="0"/>
              <a:t>nvestigate</a:t>
            </a:r>
          </a:p>
          <a:p>
            <a:pPr>
              <a:lnSpc>
                <a:spcPct val="150000"/>
              </a:lnSpc>
            </a:pPr>
            <a:r>
              <a:rPr lang="en-US" sz="3600" b="1" u="sng" dirty="0"/>
              <a:t>A</a:t>
            </a:r>
            <a:r>
              <a:rPr lang="en-US" dirty="0"/>
              <a:t>nalyze </a:t>
            </a:r>
          </a:p>
          <a:p>
            <a:pPr>
              <a:lnSpc>
                <a:spcPct val="150000"/>
              </a:lnSpc>
            </a:pPr>
            <a:r>
              <a:rPr lang="en-US" sz="3600" b="1" u="sng" dirty="0"/>
              <a:t>Q</a:t>
            </a:r>
            <a:r>
              <a:rPr lang="en-US" dirty="0"/>
              <a:t>uote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AE4C28-0F5C-5D46-B76A-EDA442ABF0C0}"/>
              </a:ext>
            </a:extLst>
          </p:cNvPr>
          <p:cNvSpPr txBox="1">
            <a:spLocks/>
          </p:cNvSpPr>
          <p:nvPr/>
        </p:nvSpPr>
        <p:spPr>
          <a:xfrm>
            <a:off x="2835760" y="2105642"/>
            <a:ext cx="5679590" cy="605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Survey the home and the homeowner; looking for indications of asthma, allergy or other air quality problem.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D74E42-4114-EF45-BCDA-7934BA85E6E2}"/>
              </a:ext>
            </a:extLst>
          </p:cNvPr>
          <p:cNvSpPr txBox="1">
            <a:spLocks/>
          </p:cNvSpPr>
          <p:nvPr/>
        </p:nvSpPr>
        <p:spPr>
          <a:xfrm>
            <a:off x="2835760" y="3126198"/>
            <a:ext cx="5679590" cy="605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Review air quality test results with the customer, to provide proof of the presence of indoor air pollutants.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9F5954-32EB-6E48-AF3A-0A2CA95BA6C8}"/>
              </a:ext>
            </a:extLst>
          </p:cNvPr>
          <p:cNvSpPr txBox="1">
            <a:spLocks/>
          </p:cNvSpPr>
          <p:nvPr/>
        </p:nvSpPr>
        <p:spPr>
          <a:xfrm>
            <a:off x="2835760" y="4001294"/>
            <a:ext cx="5679590" cy="605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Propose a complete solution to the customer that will fix the IAQ problems.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BBA8F-6DAA-664C-847A-8C0C1582F46E}"/>
              </a:ext>
            </a:extLst>
          </p:cNvPr>
          <p:cNvSpPr txBox="1"/>
          <p:nvPr/>
        </p:nvSpPr>
        <p:spPr>
          <a:xfrm>
            <a:off x="731520" y="5088367"/>
            <a:ext cx="7992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75% of homes I tested had one or more IAQ problem.</a:t>
            </a:r>
          </a:p>
        </p:txBody>
      </p:sp>
    </p:spTree>
    <p:extLst>
      <p:ext uri="{BB962C8B-B14F-4D97-AF65-F5344CB8AC3E}">
        <p14:creationId xmlns:p14="http://schemas.microsoft.com/office/powerpoint/2010/main" val="114249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E3BF-E7E9-3F4F-8CB4-0AE04681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/>
          <a:p>
            <a:r>
              <a:rPr lang="en-US" dirty="0"/>
              <a:t>Typical Solutions Matrix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BB8415-8A28-9645-9306-740B61E77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87893"/>
              </p:ext>
            </p:extLst>
          </p:nvPr>
        </p:nvGraphicFramePr>
        <p:xfrm>
          <a:off x="919106" y="2506368"/>
          <a:ext cx="7886700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581">
                  <a:extLst>
                    <a:ext uri="{9D8B030D-6E8A-4147-A177-3AD203B41FA5}">
                      <a16:colId xmlns:a16="http://schemas.microsoft.com/office/drawing/2014/main" val="1851427981"/>
                    </a:ext>
                  </a:extLst>
                </a:gridCol>
                <a:gridCol w="1785769">
                  <a:extLst>
                    <a:ext uri="{9D8B030D-6E8A-4147-A177-3AD203B41FA5}">
                      <a16:colId xmlns:a16="http://schemas.microsoft.com/office/drawing/2014/main" val="140873421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34688258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64274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PROBLEM                  Test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4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Particulate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HEPA-grade 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MERV 13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MERV 10 Filter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51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Chemical off-gasses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Activated Carbon + PCO-type Air Cleaner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Photo-Catalytic Oxidation (PCO-type) Air Cleaner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Controlled Fresh Air Intake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660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Carbon Dioxide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HRV or ERV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Controlled Fresh Air Intake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Simple Fresh Air Intake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2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Steam Humidifier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Powered Humidifier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Bypass Humidifier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183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Temperature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Better HVAC—offer depended on situation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5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Radon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Referred/sub-contracted to RADON remediation company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8307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8724A8-AFCE-1742-8C84-2172A40C392A}"/>
              </a:ext>
            </a:extLst>
          </p:cNvPr>
          <p:cNvSpPr txBox="1">
            <a:spLocks/>
          </p:cNvSpPr>
          <p:nvPr/>
        </p:nvSpPr>
        <p:spPr>
          <a:xfrm>
            <a:off x="628650" y="1426873"/>
            <a:ext cx="8031256" cy="6056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Based on air quality test results, some or all of the following “rows” may apply.</a:t>
            </a:r>
          </a:p>
        </p:txBody>
      </p:sp>
    </p:spTree>
    <p:extLst>
      <p:ext uri="{BB962C8B-B14F-4D97-AF65-F5344CB8AC3E}">
        <p14:creationId xmlns:p14="http://schemas.microsoft.com/office/powerpoint/2010/main" val="348014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0187-07E7-5A4B-BA69-C8F9317D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/>
          <a:p>
            <a:r>
              <a:rPr lang="en-US" dirty="0"/>
              <a:t>Why was I successful?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FDC98-86B1-A64F-AE10-CED3B7A23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Proactive marketing of IAQ services and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Always training on IAQ products and sales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Great sales process</a:t>
            </a:r>
          </a:p>
          <a:p>
            <a:pPr lvl="1"/>
            <a:r>
              <a:rPr lang="en-US" dirty="0"/>
              <a:t>High customer satisfaction—test in / test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Networking with other trades</a:t>
            </a:r>
          </a:p>
          <a:p>
            <a:pPr lvl="1"/>
            <a:r>
              <a:rPr lang="en-US" dirty="0"/>
              <a:t>Weatherization</a:t>
            </a:r>
          </a:p>
          <a:p>
            <a:pPr lvl="1"/>
            <a:r>
              <a:rPr lang="en-US" dirty="0"/>
              <a:t>Air Duct Cleaning </a:t>
            </a:r>
          </a:p>
          <a:p>
            <a:pPr lvl="1"/>
            <a:r>
              <a:rPr lang="en-US" dirty="0"/>
              <a:t>Radon Remediation</a:t>
            </a:r>
          </a:p>
        </p:txBody>
      </p:sp>
    </p:spTree>
    <p:extLst>
      <p:ext uri="{BB962C8B-B14F-4D97-AF65-F5344CB8AC3E}">
        <p14:creationId xmlns:p14="http://schemas.microsoft.com/office/powerpoint/2010/main" val="136080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5588-68FB-2E46-BEBF-3ED95F31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4551"/>
            <a:ext cx="7886700" cy="916138"/>
          </a:xfrm>
        </p:spPr>
        <p:txBody>
          <a:bodyPr/>
          <a:lstStyle/>
          <a:p>
            <a:r>
              <a:rPr lang="en-US" dirty="0"/>
              <a:t>Recommendation to Contractors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2647-58E0-734F-B9C8-54A9712E5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want to keep IAQ sales going: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	Proactively market</a:t>
            </a:r>
          </a:p>
          <a:p>
            <a:pPr marL="917575" indent="-908050">
              <a:buFont typeface="+mj-lt"/>
              <a:buAutoNum type="arabicPeriod"/>
            </a:pPr>
            <a:r>
              <a:rPr lang="en-US" dirty="0"/>
              <a:t>Work at becoming an IAQ expert-–its not hard! </a:t>
            </a:r>
          </a:p>
          <a:p>
            <a:pPr marL="917575" indent="-908050">
              <a:buFont typeface="+mj-lt"/>
              <a:buAutoNum type="arabicPeriod"/>
            </a:pPr>
            <a:r>
              <a:rPr lang="en-US" dirty="0"/>
              <a:t>Network with other trades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B87B56D-1A90-AE4F-AEB1-5740661E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52" y="4825762"/>
            <a:ext cx="7239896" cy="1422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2952C-167E-C948-A84E-28C218D59BE7}"/>
              </a:ext>
            </a:extLst>
          </p:cNvPr>
          <p:cNvSpPr txBox="1"/>
          <p:nvPr/>
        </p:nvSpPr>
        <p:spPr>
          <a:xfrm>
            <a:off x="628650" y="4260028"/>
            <a:ext cx="756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training resource at </a:t>
            </a:r>
            <a:r>
              <a:rPr lang="en-US" dirty="0">
                <a:hlinkClick r:id="rId3"/>
              </a:rPr>
              <a:t>https://goodmanbusinesstoolbox.com/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45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445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Meet Jonathan Moscatello</vt:lpstr>
      <vt:lpstr>Began contracting as an IAQ Specialist </vt:lpstr>
      <vt:lpstr>Context</vt:lpstr>
      <vt:lpstr>IAQ Sales Results in 2005</vt:lpstr>
      <vt:lpstr>My sales process was I-A-Q</vt:lpstr>
      <vt:lpstr>Typical Solutions Matrix</vt:lpstr>
      <vt:lpstr>Why was I successful?</vt:lpstr>
      <vt:lpstr>Recommendation to Contractors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Neuber</dc:creator>
  <cp:lastModifiedBy>patricia rothwell</cp:lastModifiedBy>
  <cp:revision>25</cp:revision>
  <dcterms:created xsi:type="dcterms:W3CDTF">2021-12-14T17:48:52Z</dcterms:created>
  <dcterms:modified xsi:type="dcterms:W3CDTF">2022-03-16T00:32:11Z</dcterms:modified>
</cp:coreProperties>
</file>