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df6e47130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df6e47130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df6e47130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df6e47130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df6e47130f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df6e47130f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222222"/>
                </a:solidFill>
                <a:highlight>
                  <a:srgbClr val="FFFFFF"/>
                </a:highlight>
              </a:rPr>
              <a:t>This is the meeting announcement for Public Service Company of Colorado’s 2021 Demand Response Working Group kick-off meeting to be held on June 16, 2021. This working group is being formed in compliance with Settlement Agreement terms approved in the </a:t>
            </a:r>
            <a:r>
              <a:rPr lang="en">
                <a:solidFill>
                  <a:srgbClr val="1155CC"/>
                </a:solidFill>
                <a:highlight>
                  <a:srgbClr val="FFFFFF"/>
                </a:highlight>
              </a:rPr>
              <a:t>2021-22</a:t>
            </a:r>
            <a:r>
              <a:rPr lang="en">
                <a:solidFill>
                  <a:srgbClr val="222222"/>
                </a:solidFill>
                <a:highlight>
                  <a:srgbClr val="FFFFFF"/>
                </a:highlight>
              </a:rPr>
              <a:t> DSM Plan (Proceeding No. 20A-0287EG). The Company will utilize the first half of the meeting to provide an overview of current Demand Response strategy and offerings before opening the discussion for input on working group structure and next steps for future meetings as we evaluate opportunities to enhance demand response offerings for customers.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df6e47130f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df6e47130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df6e47130f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df6e47130f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PAC Standing agenda: </a:t>
            </a:r>
            <a:endParaRPr/>
          </a:p>
          <a:p>
            <a:pPr indent="0" lvl="0" marL="0" rtl="0" algn="l">
              <a:spcBef>
                <a:spcPts val="0"/>
              </a:spcBef>
              <a:spcAft>
                <a:spcPts val="0"/>
              </a:spcAft>
              <a:buNone/>
            </a:pPr>
            <a:r>
              <a:rPr lang="en"/>
              <a:t>Legislative issues: </a:t>
            </a:r>
            <a:endParaRPr/>
          </a:p>
          <a:p>
            <a:pPr indent="0" lvl="0" marL="0" rtl="0" algn="l">
              <a:spcBef>
                <a:spcPts val="0"/>
              </a:spcBef>
              <a:spcAft>
                <a:spcPts val="0"/>
              </a:spcAft>
              <a:buNone/>
            </a:pPr>
            <a:r>
              <a:rPr lang="en"/>
              <a:t>- New bills</a:t>
            </a:r>
            <a:endParaRPr/>
          </a:p>
          <a:p>
            <a:pPr indent="0" lvl="0" marL="0" rtl="0" algn="l">
              <a:spcBef>
                <a:spcPts val="0"/>
              </a:spcBef>
              <a:spcAft>
                <a:spcPts val="0"/>
              </a:spcAft>
              <a:buNone/>
            </a:pPr>
            <a:r>
              <a:rPr lang="en"/>
              <a:t>- Status or outcomes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Regulatory: </a:t>
            </a:r>
            <a:endParaRPr/>
          </a:p>
          <a:p>
            <a:pPr indent="0" lvl="0" marL="0" rtl="0" algn="l">
              <a:spcBef>
                <a:spcPts val="0"/>
              </a:spcBef>
              <a:spcAft>
                <a:spcPts val="0"/>
              </a:spcAft>
              <a:buNone/>
            </a:pPr>
            <a:r>
              <a:rPr lang="en"/>
              <a:t>- New news, proceedings etc. </a:t>
            </a:r>
            <a:endParaRPr/>
          </a:p>
          <a:p>
            <a:pPr indent="0" lvl="0" marL="0" rtl="0" algn="l">
              <a:spcBef>
                <a:spcPts val="0"/>
              </a:spcBef>
              <a:spcAft>
                <a:spcPts val="0"/>
              </a:spcAft>
              <a:buNone/>
            </a:pPr>
            <a:r>
              <a:rPr lang="en"/>
              <a:t>- Status updates on implementation (working / not working) (short term fixes) </a:t>
            </a:r>
            <a:endParaRPr/>
          </a:p>
          <a:p>
            <a:pPr indent="0" lvl="0" marL="0" rtl="0" algn="l">
              <a:spcBef>
                <a:spcPts val="0"/>
              </a:spcBef>
              <a:spcAft>
                <a:spcPts val="0"/>
              </a:spcAft>
              <a:buNone/>
            </a:pPr>
            <a:r>
              <a:rPr lang="en"/>
              <a:t>- Strategic - what do we want next? (longer term)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df6e47130f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df6e47130f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may be better for a board meeting - not the quarterly mtg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xcelenergy.com/company/rates_and_regulations/filings/colorado_demand-side_manage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EEBC - PAC Update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June 24, 2021 Quarterly Mtg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Legislative Summary</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en"/>
              <a:t>SB21-246, sponsored by Senator Stephen Fenberg and Representatives Alex Valdez and Meg Froelich, directs regulated electric utilities to create </a:t>
            </a:r>
            <a:r>
              <a:rPr b="1" lang="en"/>
              <a:t>incentives for households and businesses to upgrade to efficient electric appliances, heat pumps, and heat pump water heaters</a:t>
            </a:r>
            <a:r>
              <a:rPr lang="en"/>
              <a:t>.</a:t>
            </a:r>
            <a:endParaRPr/>
          </a:p>
          <a:p>
            <a:pPr indent="0" lvl="0" marL="0" rtl="0" algn="l">
              <a:spcBef>
                <a:spcPts val="1200"/>
              </a:spcBef>
              <a:spcAft>
                <a:spcPts val="0"/>
              </a:spcAft>
              <a:buNone/>
            </a:pPr>
            <a:r>
              <a:rPr lang="en"/>
              <a:t>HB21-1286, sponsored by Representatives Cathy Kipp and Alex Valdez and Senators Kevin Priola and Brittany Pettersen, </a:t>
            </a:r>
            <a:r>
              <a:rPr b="1" lang="en"/>
              <a:t>requires owners of large commercial buildings to track and report their energy use over time and comply with performance standards</a:t>
            </a:r>
            <a:r>
              <a:rPr lang="en"/>
              <a:t> that will require inefficient buildings to cut energy waste and reduce pollution.</a:t>
            </a:r>
            <a:endParaRPr/>
          </a:p>
          <a:p>
            <a:pPr indent="0" lvl="0" marL="0" rtl="0" algn="l">
              <a:spcBef>
                <a:spcPts val="1200"/>
              </a:spcBef>
              <a:spcAft>
                <a:spcPts val="0"/>
              </a:spcAft>
              <a:buNone/>
            </a:pPr>
            <a:r>
              <a:rPr lang="en"/>
              <a:t>SB21-264, sponsored by Senator Chris Hansen and Representatives Alex Valdez and Tracey Bernett, directs gas utilities to </a:t>
            </a:r>
            <a:r>
              <a:rPr b="1" lang="en"/>
              <a:t>create clean heat plans to reduce the greenhouse gas emissions</a:t>
            </a:r>
            <a:r>
              <a:rPr lang="en"/>
              <a:t> associated with providing fuel to homes and businesses.</a:t>
            </a:r>
            <a:endParaRPr/>
          </a:p>
          <a:p>
            <a:pPr indent="0" lvl="0" marL="0" rtl="0" algn="l">
              <a:spcBef>
                <a:spcPts val="1200"/>
              </a:spcBef>
              <a:spcAft>
                <a:spcPts val="1200"/>
              </a:spcAft>
              <a:buNone/>
            </a:pPr>
            <a:r>
              <a:rPr lang="en"/>
              <a:t>HB21-1238, sponsored by Representative Tracey Bernett and Senator Chris Hansen, directs the Public Utilities Commission to </a:t>
            </a:r>
            <a:r>
              <a:rPr b="1" lang="en"/>
              <a:t>establish energy savings targets for gas utility demand-side management programs and updates the methodology used to calculate the costs and benefits to expand energy efficiency programs</a:t>
            </a:r>
            <a:r>
              <a:rPr lang="en"/>
              <a:t> and help more customers cut energy waste.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1663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Regulatory Updates</a:t>
            </a:r>
            <a:endParaRPr/>
          </a:p>
        </p:txBody>
      </p:sp>
      <p:sp>
        <p:nvSpPr>
          <p:cNvPr id="67" name="Google Shape;67;p15"/>
          <p:cNvSpPr txBox="1"/>
          <p:nvPr>
            <p:ph idx="1" type="body"/>
          </p:nvPr>
        </p:nvSpPr>
        <p:spPr>
          <a:xfrm>
            <a:off x="311700" y="671100"/>
            <a:ext cx="8520600" cy="380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Black Hills Electric 2022-2024 DSM Plan Filed </a:t>
            </a:r>
            <a:r>
              <a:rPr lang="en" sz="1400"/>
              <a:t>[Proceeding No. 21A-0166E]- no protest</a:t>
            </a:r>
            <a:endParaRPr sz="1400"/>
          </a:p>
          <a:p>
            <a:pPr indent="-317500" lvl="0" marL="457200" rtl="0" algn="l">
              <a:spcBef>
                <a:spcPts val="1200"/>
              </a:spcBef>
              <a:spcAft>
                <a:spcPts val="0"/>
              </a:spcAft>
              <a:buSzPts val="1400"/>
              <a:buChar char="●"/>
            </a:pPr>
            <a:r>
              <a:rPr lang="en" sz="1400"/>
              <a:t>The proposed budget across all three years is a total of just over $20 Million (with $6.5 Million for 2022; $6.7 Million for 2023; and $6.8 Million for 2024). According to the Company, the proposed budget will result in a customer bill impact that ranges from $0.06 to $0.26 for the average residential customer.</a:t>
            </a:r>
            <a:endParaRPr sz="1400"/>
          </a:p>
          <a:p>
            <a:pPr indent="-317500" lvl="0" marL="457200" rtl="0" algn="l">
              <a:spcBef>
                <a:spcPts val="1200"/>
              </a:spcBef>
              <a:spcAft>
                <a:spcPts val="0"/>
              </a:spcAft>
              <a:buSzPts val="1400"/>
              <a:buChar char="●"/>
            </a:pPr>
            <a:r>
              <a:rPr lang="en" sz="1400"/>
              <a:t>New program changes include: </a:t>
            </a:r>
            <a:endParaRPr sz="1400"/>
          </a:p>
          <a:p>
            <a:pPr indent="-317500" lvl="1" marL="914400" rtl="0" algn="l">
              <a:spcBef>
                <a:spcPts val="0"/>
              </a:spcBef>
              <a:spcAft>
                <a:spcPts val="0"/>
              </a:spcAft>
              <a:buSzPts val="1400"/>
              <a:buChar char="○"/>
            </a:pPr>
            <a:r>
              <a:rPr lang="en"/>
              <a:t>residential electrification programs/pilots; </a:t>
            </a:r>
            <a:endParaRPr/>
          </a:p>
          <a:p>
            <a:pPr indent="-317500" lvl="1" marL="914400" rtl="0" algn="l">
              <a:spcBef>
                <a:spcPts val="0"/>
              </a:spcBef>
              <a:spcAft>
                <a:spcPts val="0"/>
              </a:spcAft>
              <a:buSzPts val="1400"/>
              <a:buChar char="○"/>
            </a:pPr>
            <a:r>
              <a:rPr lang="en"/>
              <a:t>the launch of an online marketplace; </a:t>
            </a:r>
            <a:endParaRPr/>
          </a:p>
          <a:p>
            <a:pPr indent="-317500" lvl="1" marL="914400" rtl="0" algn="l">
              <a:spcBef>
                <a:spcPts val="0"/>
              </a:spcBef>
              <a:spcAft>
                <a:spcPts val="0"/>
              </a:spcAft>
              <a:buSzPts val="1400"/>
              <a:buChar char="○"/>
            </a:pPr>
            <a:r>
              <a:rPr lang="en"/>
              <a:t>the creation of an umbrella program to address commercial and industrial DSM solutions; and </a:t>
            </a:r>
            <a:endParaRPr/>
          </a:p>
          <a:p>
            <a:pPr indent="-317500" lvl="1" marL="914400" rtl="0" algn="l">
              <a:spcBef>
                <a:spcPts val="0"/>
              </a:spcBef>
              <a:spcAft>
                <a:spcPts val="0"/>
              </a:spcAft>
              <a:buSzPts val="1400"/>
              <a:buChar char="○"/>
            </a:pPr>
            <a:r>
              <a:rPr lang="en"/>
              <a:t>a new demand response program to address economic interruptions in light of the February 2021 cold-weather event. </a:t>
            </a:r>
            <a:endParaRPr/>
          </a:p>
          <a:p>
            <a:pPr indent="-317500" lvl="0" marL="457200" rtl="0" algn="l">
              <a:spcBef>
                <a:spcPts val="1000"/>
              </a:spcBef>
              <a:spcAft>
                <a:spcPts val="0"/>
              </a:spcAft>
              <a:buSzPts val="1400"/>
              <a:buChar char="●"/>
            </a:pPr>
            <a:r>
              <a:rPr lang="en" sz="1400"/>
              <a:t>Three programs will be discontinued: </a:t>
            </a:r>
            <a:endParaRPr sz="1400"/>
          </a:p>
          <a:p>
            <a:pPr indent="-317500" lvl="1" marL="914400" rtl="0" algn="l">
              <a:spcBef>
                <a:spcPts val="0"/>
              </a:spcBef>
              <a:spcAft>
                <a:spcPts val="0"/>
              </a:spcAft>
              <a:buSzPts val="1400"/>
              <a:buChar char="○"/>
            </a:pPr>
            <a:r>
              <a:rPr lang="en"/>
              <a:t>Residential Home Energy Report, </a:t>
            </a:r>
            <a:endParaRPr/>
          </a:p>
          <a:p>
            <a:pPr indent="-317500" lvl="1" marL="914400" rtl="0" algn="l">
              <a:spcBef>
                <a:spcPts val="0"/>
              </a:spcBef>
              <a:spcAft>
                <a:spcPts val="0"/>
              </a:spcAft>
              <a:buSzPts val="1400"/>
              <a:buChar char="○"/>
            </a:pPr>
            <a:r>
              <a:rPr lang="en"/>
              <a:t>C&amp;I Upstream, and </a:t>
            </a:r>
            <a:endParaRPr/>
          </a:p>
          <a:p>
            <a:pPr indent="-317500" lvl="1" marL="914400" rtl="0" algn="l">
              <a:spcBef>
                <a:spcPts val="0"/>
              </a:spcBef>
              <a:spcAft>
                <a:spcPts val="1200"/>
              </a:spcAft>
              <a:buSzPts val="1400"/>
              <a:buChar char="○"/>
            </a:pPr>
            <a:r>
              <a:rPr lang="en"/>
              <a:t>C&amp;I Self Direct</a:t>
            </a:r>
            <a:endParaRPr/>
          </a:p>
        </p:txBody>
      </p:sp>
      <p:sp>
        <p:nvSpPr>
          <p:cNvPr id="68" name="Google Shape;68;p15"/>
          <p:cNvSpPr txBox="1"/>
          <p:nvPr/>
        </p:nvSpPr>
        <p:spPr>
          <a:xfrm>
            <a:off x="5748550" y="4417200"/>
            <a:ext cx="33336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Summary </a:t>
            </a:r>
            <a:r>
              <a:rPr lang="en"/>
              <a:t>courtesy</a:t>
            </a:r>
            <a:r>
              <a:rPr lang="en"/>
              <a:t> of Deitz &amp; Davis - </a:t>
            </a:r>
            <a:endParaRPr/>
          </a:p>
          <a:p>
            <a:pPr indent="0" lvl="0" marL="0" rtl="0" algn="ctr">
              <a:spcBef>
                <a:spcPts val="0"/>
              </a:spcBef>
              <a:spcAft>
                <a:spcPts val="0"/>
              </a:spcAft>
              <a:buNone/>
            </a:pPr>
            <a:r>
              <a:rPr lang="en"/>
              <a:t>Note: EEBC will not be filing testimony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1663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Regulatory Updates</a:t>
            </a:r>
            <a:endParaRPr/>
          </a:p>
        </p:txBody>
      </p:sp>
      <p:sp>
        <p:nvSpPr>
          <p:cNvPr id="74" name="Google Shape;74;p16"/>
          <p:cNvSpPr txBox="1"/>
          <p:nvPr>
            <p:ph idx="1" type="body"/>
          </p:nvPr>
        </p:nvSpPr>
        <p:spPr>
          <a:xfrm>
            <a:off x="311700" y="671100"/>
            <a:ext cx="8520600" cy="433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Xcel Energy </a:t>
            </a:r>
            <a:endParaRPr sz="1400"/>
          </a:p>
          <a:p>
            <a:pPr indent="-317500" lvl="0" marL="457200" rtl="0" algn="l">
              <a:spcBef>
                <a:spcPts val="1200"/>
              </a:spcBef>
              <a:spcAft>
                <a:spcPts val="0"/>
              </a:spcAft>
              <a:buSzPts val="1400"/>
              <a:buChar char="●"/>
            </a:pPr>
            <a:r>
              <a:rPr lang="en"/>
              <a:t>Q1-2021 Colorado </a:t>
            </a:r>
            <a:r>
              <a:rPr lang="en" u="sng">
                <a:solidFill>
                  <a:schemeClr val="hlink"/>
                </a:solidFill>
                <a:hlinkClick r:id="rId3"/>
              </a:rPr>
              <a:t>DSM Roundtable</a:t>
            </a:r>
            <a:r>
              <a:rPr lang="en"/>
              <a:t> held May 12, 2021</a:t>
            </a:r>
            <a:endParaRPr/>
          </a:p>
          <a:p>
            <a:pPr indent="0" lvl="0" marL="0" rtl="0" algn="l">
              <a:spcBef>
                <a:spcPts val="1200"/>
              </a:spcBef>
              <a:spcAft>
                <a:spcPts val="0"/>
              </a:spcAft>
              <a:buNone/>
            </a:pPr>
            <a:r>
              <a:rPr lang="en"/>
              <a:t>Stakeholder Working Groups</a:t>
            </a:r>
            <a:endParaRPr/>
          </a:p>
          <a:p>
            <a:pPr indent="-317500" lvl="0" marL="457200" rtl="0" algn="l">
              <a:spcBef>
                <a:spcPts val="1200"/>
              </a:spcBef>
              <a:spcAft>
                <a:spcPts val="0"/>
              </a:spcAft>
              <a:buSzPts val="1400"/>
              <a:buChar char="●"/>
            </a:pPr>
            <a:r>
              <a:rPr lang="en" sz="1400"/>
              <a:t>Demand Response Working Group - </a:t>
            </a:r>
            <a:r>
              <a:rPr lang="en" sz="1300"/>
              <a:t>Kick off 6/16/2021, Industrial 7/21/21 (11am), Residential (TBD) </a:t>
            </a:r>
            <a:endParaRPr sz="1300"/>
          </a:p>
          <a:p>
            <a:pPr indent="-317500" lvl="0" marL="457200" rtl="0" algn="l">
              <a:spcBef>
                <a:spcPts val="600"/>
              </a:spcBef>
              <a:spcAft>
                <a:spcPts val="0"/>
              </a:spcAft>
              <a:buSzPts val="1400"/>
              <a:buChar char="●"/>
            </a:pPr>
            <a:r>
              <a:rPr lang="en" sz="1400"/>
              <a:t>On-Bill Financing Working Group - Kick-off 7/9/2021 (noon)</a:t>
            </a:r>
            <a:endParaRPr sz="1400"/>
          </a:p>
          <a:p>
            <a:pPr indent="-317500" lvl="0" marL="457200" rtl="0" algn="l">
              <a:spcBef>
                <a:spcPts val="600"/>
              </a:spcBef>
              <a:spcAft>
                <a:spcPts val="0"/>
              </a:spcAft>
              <a:buSzPts val="1400"/>
              <a:buChar char="●"/>
            </a:pPr>
            <a:r>
              <a:rPr lang="en" sz="1400"/>
              <a:t>Income-Qualified Beneficial Electrification Pilot - In development</a:t>
            </a:r>
            <a:endParaRPr sz="1400"/>
          </a:p>
          <a:p>
            <a:pPr indent="-317500" lvl="0" marL="457200" rtl="0" algn="l">
              <a:spcBef>
                <a:spcPts val="600"/>
              </a:spcBef>
              <a:spcAft>
                <a:spcPts val="0"/>
              </a:spcAft>
              <a:buSzPts val="1400"/>
              <a:buChar char="●"/>
            </a:pPr>
            <a:r>
              <a:rPr lang="en" sz="1400"/>
              <a:t>Green/Stretch Codes Evaluation - Will coordinate with interested parties after vendor selection</a:t>
            </a:r>
            <a:endParaRPr sz="1400"/>
          </a:p>
          <a:p>
            <a:pPr indent="0" lvl="0" marL="0" rtl="0" algn="ctr">
              <a:spcBef>
                <a:spcPts val="1000"/>
              </a:spcBef>
              <a:spcAft>
                <a:spcPts val="0"/>
              </a:spcAft>
              <a:buNone/>
            </a:pPr>
            <a:r>
              <a:rPr i="1" lang="en" sz="1400"/>
              <a:t>If you would like to attend these working groups send a request to George McQuirk &lt;george.b.mcguirk@xcelenergy.com&gt;</a:t>
            </a:r>
            <a:endParaRPr i="1" sz="1400"/>
          </a:p>
          <a:p>
            <a:pPr indent="0" lvl="0" marL="0" rtl="0" algn="ctr">
              <a:spcBef>
                <a:spcPts val="1200"/>
              </a:spcBef>
              <a:spcAft>
                <a:spcPts val="1200"/>
              </a:spcAft>
              <a:buNone/>
            </a:pPr>
            <a:r>
              <a:rPr i="1" lang="en" sz="1400"/>
              <a:t>If you can volunteer to lead an EEBC working group to coordinate engagement with Xcel on these topics please contact Carmen or Patricia</a:t>
            </a:r>
            <a:endParaRPr i="1"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1663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EEBC PAC Lessons in 2021  </a:t>
            </a:r>
            <a:endParaRPr/>
          </a:p>
        </p:txBody>
      </p:sp>
      <p:sp>
        <p:nvSpPr>
          <p:cNvPr id="80" name="Google Shape;80;p17"/>
          <p:cNvSpPr txBox="1"/>
          <p:nvPr>
            <p:ph idx="1" type="body"/>
          </p:nvPr>
        </p:nvSpPr>
        <p:spPr>
          <a:xfrm>
            <a:off x="311700" y="671100"/>
            <a:ext cx="8520600" cy="4335300"/>
          </a:xfrm>
          <a:prstGeom prst="rect">
            <a:avLst/>
          </a:prstGeom>
        </p:spPr>
        <p:txBody>
          <a:bodyPr anchorCtr="0" anchor="t" bIns="91425" lIns="91425" spcFirstLastPara="1" rIns="91425" wrap="square" tIns="91425">
            <a:noAutofit/>
          </a:bodyPr>
          <a:lstStyle/>
          <a:p>
            <a:pPr indent="-342900" lvl="0" marL="457200" rtl="0" algn="l">
              <a:spcBef>
                <a:spcPts val="1000"/>
              </a:spcBef>
              <a:spcAft>
                <a:spcPts val="0"/>
              </a:spcAft>
              <a:buSzPts val="1800"/>
              <a:buChar char="●"/>
            </a:pPr>
            <a:r>
              <a:rPr lang="en"/>
              <a:t>Legislation is a big lift - need more resources to effectively support</a:t>
            </a:r>
            <a:endParaRPr/>
          </a:p>
          <a:p>
            <a:pPr indent="-342900" lvl="0" marL="457200" rtl="0" algn="l">
              <a:spcBef>
                <a:spcPts val="0"/>
              </a:spcBef>
              <a:spcAft>
                <a:spcPts val="0"/>
              </a:spcAft>
              <a:buSzPts val="1800"/>
              <a:buChar char="●"/>
            </a:pPr>
            <a:r>
              <a:rPr lang="en"/>
              <a:t>Regulatory engagement is most successful with </a:t>
            </a:r>
            <a:r>
              <a:rPr lang="en" u="sng"/>
              <a:t>informal </a:t>
            </a:r>
            <a:r>
              <a:rPr lang="en"/>
              <a:t>conversations and very focused effort in the </a:t>
            </a:r>
            <a:r>
              <a:rPr lang="en" u="sng"/>
              <a:t>formal</a:t>
            </a:r>
            <a:r>
              <a:rPr lang="en"/>
              <a:t> process</a:t>
            </a:r>
            <a:endParaRPr/>
          </a:p>
          <a:p>
            <a:pPr indent="-317500" lvl="1" marL="914400" rtl="0" algn="l">
              <a:spcBef>
                <a:spcPts val="0"/>
              </a:spcBef>
              <a:spcAft>
                <a:spcPts val="0"/>
              </a:spcAft>
              <a:buSzPts val="1400"/>
              <a:buChar char="○"/>
            </a:pPr>
            <a:r>
              <a:rPr lang="en"/>
              <a:t>Legal support is the primary cost in the formal process </a:t>
            </a:r>
            <a:endParaRPr/>
          </a:p>
          <a:p>
            <a:pPr indent="-317500" lvl="1" marL="914400" rtl="0" algn="l">
              <a:spcBef>
                <a:spcPts val="0"/>
              </a:spcBef>
              <a:spcAft>
                <a:spcPts val="0"/>
              </a:spcAft>
              <a:buSzPts val="1400"/>
              <a:buChar char="○"/>
            </a:pPr>
            <a:r>
              <a:rPr lang="en"/>
              <a:t>Highest value to the membership is building partnership and trust with utilities around EEBC unique expertise </a:t>
            </a:r>
            <a:endParaRPr/>
          </a:p>
          <a:p>
            <a:pPr indent="-317500" lvl="1" marL="914400" rtl="0" algn="l">
              <a:spcBef>
                <a:spcPts val="0"/>
              </a:spcBef>
              <a:spcAft>
                <a:spcPts val="0"/>
              </a:spcAft>
              <a:buSzPts val="1400"/>
              <a:buChar char="○"/>
            </a:pPr>
            <a:r>
              <a:rPr lang="en"/>
              <a:t>Regular engagement of EEBC PAC is important, ad hoc meetings don't maintain momentum</a:t>
            </a:r>
            <a:endParaRPr/>
          </a:p>
          <a:p>
            <a:pPr indent="-342900" lvl="0" marL="457200" rtl="0" algn="l">
              <a:spcBef>
                <a:spcPts val="0"/>
              </a:spcBef>
              <a:spcAft>
                <a:spcPts val="0"/>
              </a:spcAft>
              <a:buSzPts val="1800"/>
              <a:buChar char="●"/>
            </a:pPr>
            <a:r>
              <a:rPr lang="en"/>
              <a:t>Topics are wide - need to leverage member specialization</a:t>
            </a:r>
            <a:endParaRPr/>
          </a:p>
          <a:p>
            <a:pPr indent="-317500" lvl="1" marL="914400" rtl="0" algn="l">
              <a:spcBef>
                <a:spcPts val="0"/>
              </a:spcBef>
              <a:spcAft>
                <a:spcPts val="0"/>
              </a:spcAft>
              <a:buSzPts val="1400"/>
              <a:buChar char="○"/>
            </a:pPr>
            <a:r>
              <a:rPr lang="en"/>
              <a:t>Strategic issues engagement are quite different than technology rebate discussions</a:t>
            </a:r>
            <a:endParaRPr/>
          </a:p>
          <a:p>
            <a:pPr indent="-317500" lvl="1" marL="914400" rtl="0" algn="l">
              <a:spcBef>
                <a:spcPts val="0"/>
              </a:spcBef>
              <a:spcAft>
                <a:spcPts val="0"/>
              </a:spcAft>
              <a:buSzPts val="1400"/>
              <a:buChar char="○"/>
            </a:pPr>
            <a:r>
              <a:rPr lang="en"/>
              <a:t>Need members and </a:t>
            </a:r>
            <a:r>
              <a:rPr lang="en"/>
              <a:t>committees</a:t>
            </a:r>
            <a:r>
              <a:rPr lang="en"/>
              <a:t> dedicated to the discrete topics</a:t>
            </a:r>
            <a:endParaRPr/>
          </a:p>
          <a:p>
            <a:pPr indent="-317500" lvl="2" marL="1371600" rtl="0" algn="l">
              <a:spcBef>
                <a:spcPts val="0"/>
              </a:spcBef>
              <a:spcAft>
                <a:spcPts val="0"/>
              </a:spcAft>
              <a:buSzPts val="1400"/>
              <a:buChar char="■"/>
            </a:pPr>
            <a:r>
              <a:rPr lang="en"/>
              <a:t>Lighting Working Group: Mike Brandt</a:t>
            </a:r>
            <a:endParaRPr/>
          </a:p>
          <a:p>
            <a:pPr indent="-317500" lvl="2" marL="1371600" rtl="0" algn="l">
              <a:spcBef>
                <a:spcPts val="0"/>
              </a:spcBef>
              <a:spcAft>
                <a:spcPts val="0"/>
              </a:spcAft>
              <a:buSzPts val="1400"/>
              <a:buChar char="■"/>
            </a:pPr>
            <a:r>
              <a:rPr lang="en"/>
              <a:t>Demand Response pilot working group: Carmen Best </a:t>
            </a:r>
            <a:endParaRPr/>
          </a:p>
          <a:p>
            <a:pPr indent="-317500" lvl="2" marL="1371600" rtl="0" algn="l">
              <a:spcBef>
                <a:spcPts val="0"/>
              </a:spcBef>
              <a:spcAft>
                <a:spcPts val="0"/>
              </a:spcAft>
              <a:buSzPts val="1400"/>
              <a:buChar char="■"/>
            </a:pPr>
            <a:r>
              <a:rPr lang="en"/>
              <a:t>Heat Pump Working Group: TBD</a:t>
            </a:r>
            <a:endParaRPr/>
          </a:p>
          <a:p>
            <a:pPr indent="-317500" lvl="2" marL="1371600" rtl="0" algn="l">
              <a:spcBef>
                <a:spcPts val="0"/>
              </a:spcBef>
              <a:spcAft>
                <a:spcPts val="0"/>
              </a:spcAft>
              <a:buSzPts val="1400"/>
              <a:buChar char="■"/>
            </a:pPr>
            <a:r>
              <a:rPr lang="en"/>
              <a:t>Insulation and Air sealing working group: TBD</a:t>
            </a:r>
            <a:endParaRPr/>
          </a:p>
          <a:p>
            <a:pPr indent="-317500" lvl="2" marL="1371600" rtl="0" algn="l">
              <a:spcBef>
                <a:spcPts val="0"/>
              </a:spcBef>
              <a:spcAft>
                <a:spcPts val="0"/>
              </a:spcAft>
              <a:buSzPts val="1400"/>
              <a:buChar char="■"/>
            </a:pPr>
            <a:r>
              <a:rPr lang="en"/>
              <a:t>Other?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idx="4294967295" type="title"/>
          </p:nvPr>
        </p:nvSpPr>
        <p:spPr>
          <a:xfrm>
            <a:off x="94513" y="1027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Proposed PAC Meeting Cadence</a:t>
            </a:r>
            <a:r>
              <a:rPr lang="en"/>
              <a:t>  </a:t>
            </a:r>
            <a:endParaRPr/>
          </a:p>
        </p:txBody>
      </p:sp>
      <p:cxnSp>
        <p:nvCxnSpPr>
          <p:cNvPr id="86" name="Google Shape;86;p18"/>
          <p:cNvCxnSpPr/>
          <p:nvPr/>
        </p:nvCxnSpPr>
        <p:spPr>
          <a:xfrm>
            <a:off x="459238" y="1262525"/>
            <a:ext cx="8101500" cy="0"/>
          </a:xfrm>
          <a:prstGeom prst="straightConnector1">
            <a:avLst/>
          </a:prstGeom>
          <a:noFill/>
          <a:ln cap="flat" cmpd="sng" w="38100">
            <a:solidFill>
              <a:schemeClr val="dk2"/>
            </a:solidFill>
            <a:prstDash val="solid"/>
            <a:round/>
            <a:headEnd len="med" w="med" type="none"/>
            <a:tailEnd len="med" w="med" type="none"/>
          </a:ln>
        </p:spPr>
      </p:cxnSp>
      <p:sp>
        <p:nvSpPr>
          <p:cNvPr id="87" name="Google Shape;87;p18"/>
          <p:cNvSpPr txBox="1"/>
          <p:nvPr/>
        </p:nvSpPr>
        <p:spPr>
          <a:xfrm>
            <a:off x="259188" y="701825"/>
            <a:ext cx="2662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alibri"/>
                <a:ea typeface="Calibri"/>
                <a:cs typeface="Calibri"/>
                <a:sym typeface="Calibri"/>
              </a:rPr>
              <a:t>EEBC - Quarterly Mtgs</a:t>
            </a:r>
            <a:endParaRPr>
              <a:latin typeface="Calibri"/>
              <a:ea typeface="Calibri"/>
              <a:cs typeface="Calibri"/>
              <a:sym typeface="Calibri"/>
            </a:endParaRPr>
          </a:p>
        </p:txBody>
      </p:sp>
      <p:cxnSp>
        <p:nvCxnSpPr>
          <p:cNvPr id="88" name="Google Shape;88;p18"/>
          <p:cNvCxnSpPr/>
          <p:nvPr/>
        </p:nvCxnSpPr>
        <p:spPr>
          <a:xfrm rot="10800000">
            <a:off x="1047513" y="1128425"/>
            <a:ext cx="0" cy="340500"/>
          </a:xfrm>
          <a:prstGeom prst="straightConnector1">
            <a:avLst/>
          </a:prstGeom>
          <a:noFill/>
          <a:ln cap="flat" cmpd="sng" w="38100">
            <a:solidFill>
              <a:schemeClr val="dk2"/>
            </a:solidFill>
            <a:prstDash val="solid"/>
            <a:round/>
            <a:headEnd len="med" w="med" type="none"/>
            <a:tailEnd len="med" w="med" type="none"/>
          </a:ln>
        </p:spPr>
      </p:cxnSp>
      <p:cxnSp>
        <p:nvCxnSpPr>
          <p:cNvPr id="89" name="Google Shape;89;p18"/>
          <p:cNvCxnSpPr/>
          <p:nvPr/>
        </p:nvCxnSpPr>
        <p:spPr>
          <a:xfrm rot="10800000">
            <a:off x="3342113" y="1092275"/>
            <a:ext cx="0" cy="340500"/>
          </a:xfrm>
          <a:prstGeom prst="straightConnector1">
            <a:avLst/>
          </a:prstGeom>
          <a:noFill/>
          <a:ln cap="flat" cmpd="sng" w="38100">
            <a:solidFill>
              <a:schemeClr val="dk2"/>
            </a:solidFill>
            <a:prstDash val="solid"/>
            <a:round/>
            <a:headEnd len="med" w="med" type="none"/>
            <a:tailEnd len="med" w="med" type="none"/>
          </a:ln>
        </p:spPr>
      </p:cxnSp>
      <p:cxnSp>
        <p:nvCxnSpPr>
          <p:cNvPr id="90" name="Google Shape;90;p18"/>
          <p:cNvCxnSpPr/>
          <p:nvPr/>
        </p:nvCxnSpPr>
        <p:spPr>
          <a:xfrm rot="10800000">
            <a:off x="7931313" y="1128425"/>
            <a:ext cx="0" cy="340500"/>
          </a:xfrm>
          <a:prstGeom prst="straightConnector1">
            <a:avLst/>
          </a:prstGeom>
          <a:noFill/>
          <a:ln cap="flat" cmpd="sng" w="38100">
            <a:solidFill>
              <a:schemeClr val="dk2"/>
            </a:solidFill>
            <a:prstDash val="solid"/>
            <a:round/>
            <a:headEnd len="med" w="med" type="none"/>
            <a:tailEnd len="med" w="med" type="none"/>
          </a:ln>
        </p:spPr>
      </p:cxnSp>
      <p:cxnSp>
        <p:nvCxnSpPr>
          <p:cNvPr id="91" name="Google Shape;91;p18"/>
          <p:cNvCxnSpPr/>
          <p:nvPr/>
        </p:nvCxnSpPr>
        <p:spPr>
          <a:xfrm rot="10800000">
            <a:off x="5636713" y="1092275"/>
            <a:ext cx="0" cy="340500"/>
          </a:xfrm>
          <a:prstGeom prst="straightConnector1">
            <a:avLst/>
          </a:prstGeom>
          <a:noFill/>
          <a:ln cap="flat" cmpd="sng" w="38100">
            <a:solidFill>
              <a:schemeClr val="dk2"/>
            </a:solidFill>
            <a:prstDash val="solid"/>
            <a:round/>
            <a:headEnd len="med" w="med" type="none"/>
            <a:tailEnd len="med" w="med" type="none"/>
          </a:ln>
        </p:spPr>
      </p:cxnSp>
      <p:sp>
        <p:nvSpPr>
          <p:cNvPr id="92" name="Google Shape;92;p18"/>
          <p:cNvSpPr txBox="1"/>
          <p:nvPr/>
        </p:nvSpPr>
        <p:spPr>
          <a:xfrm>
            <a:off x="933988" y="1489575"/>
            <a:ext cx="7947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March</a:t>
            </a:r>
            <a:endParaRPr sz="1200">
              <a:latin typeface="Calibri"/>
              <a:ea typeface="Calibri"/>
              <a:cs typeface="Calibri"/>
              <a:sym typeface="Calibri"/>
            </a:endParaRPr>
          </a:p>
        </p:txBody>
      </p:sp>
      <p:sp>
        <p:nvSpPr>
          <p:cNvPr id="93" name="Google Shape;93;p18"/>
          <p:cNvSpPr txBox="1"/>
          <p:nvPr/>
        </p:nvSpPr>
        <p:spPr>
          <a:xfrm>
            <a:off x="3026663" y="1489575"/>
            <a:ext cx="7947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June</a:t>
            </a:r>
            <a:endParaRPr sz="1200">
              <a:latin typeface="Calibri"/>
              <a:ea typeface="Calibri"/>
              <a:cs typeface="Calibri"/>
              <a:sym typeface="Calibri"/>
            </a:endParaRPr>
          </a:p>
        </p:txBody>
      </p:sp>
      <p:sp>
        <p:nvSpPr>
          <p:cNvPr id="94" name="Google Shape;94;p18"/>
          <p:cNvSpPr txBox="1"/>
          <p:nvPr/>
        </p:nvSpPr>
        <p:spPr>
          <a:xfrm>
            <a:off x="5191563" y="1489575"/>
            <a:ext cx="10884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September</a:t>
            </a:r>
            <a:endParaRPr sz="1200">
              <a:latin typeface="Calibri"/>
              <a:ea typeface="Calibri"/>
              <a:cs typeface="Calibri"/>
              <a:sym typeface="Calibri"/>
            </a:endParaRPr>
          </a:p>
        </p:txBody>
      </p:sp>
      <p:sp>
        <p:nvSpPr>
          <p:cNvPr id="95" name="Google Shape;95;p18"/>
          <p:cNvSpPr txBox="1"/>
          <p:nvPr/>
        </p:nvSpPr>
        <p:spPr>
          <a:xfrm>
            <a:off x="7531913" y="1538775"/>
            <a:ext cx="10884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December</a:t>
            </a:r>
            <a:endParaRPr sz="1200">
              <a:latin typeface="Calibri"/>
              <a:ea typeface="Calibri"/>
              <a:cs typeface="Calibri"/>
              <a:sym typeface="Calibri"/>
            </a:endParaRPr>
          </a:p>
        </p:txBody>
      </p:sp>
      <p:cxnSp>
        <p:nvCxnSpPr>
          <p:cNvPr id="96" name="Google Shape;96;p18"/>
          <p:cNvCxnSpPr/>
          <p:nvPr/>
        </p:nvCxnSpPr>
        <p:spPr>
          <a:xfrm>
            <a:off x="563713" y="2515800"/>
            <a:ext cx="8101500" cy="0"/>
          </a:xfrm>
          <a:prstGeom prst="straightConnector1">
            <a:avLst/>
          </a:prstGeom>
          <a:noFill/>
          <a:ln cap="flat" cmpd="sng" w="38100">
            <a:solidFill>
              <a:schemeClr val="dk2"/>
            </a:solidFill>
            <a:prstDash val="solid"/>
            <a:round/>
            <a:headEnd len="med" w="med" type="none"/>
            <a:tailEnd len="med" w="med" type="none"/>
          </a:ln>
        </p:spPr>
      </p:cxnSp>
      <p:sp>
        <p:nvSpPr>
          <p:cNvPr id="97" name="Google Shape;97;p18"/>
          <p:cNvSpPr txBox="1"/>
          <p:nvPr/>
        </p:nvSpPr>
        <p:spPr>
          <a:xfrm>
            <a:off x="419229" y="1875925"/>
            <a:ext cx="3407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alibri"/>
                <a:ea typeface="Calibri"/>
                <a:cs typeface="Calibri"/>
                <a:sym typeface="Calibri"/>
              </a:rPr>
              <a:t>Xcel - Quarterly Roundtable Mtgs (2021)</a:t>
            </a:r>
            <a:endParaRPr>
              <a:latin typeface="Calibri"/>
              <a:ea typeface="Calibri"/>
              <a:cs typeface="Calibri"/>
              <a:sym typeface="Calibri"/>
            </a:endParaRPr>
          </a:p>
        </p:txBody>
      </p:sp>
      <p:cxnSp>
        <p:nvCxnSpPr>
          <p:cNvPr id="98" name="Google Shape;98;p18"/>
          <p:cNvCxnSpPr/>
          <p:nvPr/>
        </p:nvCxnSpPr>
        <p:spPr>
          <a:xfrm rot="10800000">
            <a:off x="2049888" y="2381700"/>
            <a:ext cx="0" cy="340500"/>
          </a:xfrm>
          <a:prstGeom prst="straightConnector1">
            <a:avLst/>
          </a:prstGeom>
          <a:noFill/>
          <a:ln cap="flat" cmpd="sng" w="38100">
            <a:solidFill>
              <a:schemeClr val="dk2"/>
            </a:solidFill>
            <a:prstDash val="solid"/>
            <a:round/>
            <a:headEnd len="med" w="med" type="none"/>
            <a:tailEnd len="med" w="med" type="none"/>
          </a:ln>
        </p:spPr>
      </p:cxnSp>
      <p:cxnSp>
        <p:nvCxnSpPr>
          <p:cNvPr id="99" name="Google Shape;99;p18"/>
          <p:cNvCxnSpPr/>
          <p:nvPr/>
        </p:nvCxnSpPr>
        <p:spPr>
          <a:xfrm rot="10800000">
            <a:off x="4354813" y="2345550"/>
            <a:ext cx="0" cy="340500"/>
          </a:xfrm>
          <a:prstGeom prst="straightConnector1">
            <a:avLst/>
          </a:prstGeom>
          <a:noFill/>
          <a:ln cap="flat" cmpd="sng" w="38100">
            <a:solidFill>
              <a:schemeClr val="dk2"/>
            </a:solidFill>
            <a:prstDash val="solid"/>
            <a:round/>
            <a:headEnd len="med" w="med" type="none"/>
            <a:tailEnd len="med" w="med" type="none"/>
          </a:ln>
        </p:spPr>
      </p:cxnSp>
      <p:cxnSp>
        <p:nvCxnSpPr>
          <p:cNvPr id="100" name="Google Shape;100;p18"/>
          <p:cNvCxnSpPr/>
          <p:nvPr/>
        </p:nvCxnSpPr>
        <p:spPr>
          <a:xfrm rot="10800000">
            <a:off x="8035788" y="2381700"/>
            <a:ext cx="0" cy="340500"/>
          </a:xfrm>
          <a:prstGeom prst="straightConnector1">
            <a:avLst/>
          </a:prstGeom>
          <a:noFill/>
          <a:ln cap="flat" cmpd="sng" w="38100">
            <a:solidFill>
              <a:schemeClr val="dk2"/>
            </a:solidFill>
            <a:prstDash val="solid"/>
            <a:round/>
            <a:headEnd len="med" w="med" type="none"/>
            <a:tailEnd len="med" w="med" type="none"/>
          </a:ln>
        </p:spPr>
      </p:cxnSp>
      <p:cxnSp>
        <p:nvCxnSpPr>
          <p:cNvPr id="101" name="Google Shape;101;p18"/>
          <p:cNvCxnSpPr/>
          <p:nvPr/>
        </p:nvCxnSpPr>
        <p:spPr>
          <a:xfrm rot="10800000">
            <a:off x="6313863" y="2345550"/>
            <a:ext cx="0" cy="340500"/>
          </a:xfrm>
          <a:prstGeom prst="straightConnector1">
            <a:avLst/>
          </a:prstGeom>
          <a:noFill/>
          <a:ln cap="flat" cmpd="sng" w="38100">
            <a:solidFill>
              <a:schemeClr val="dk2"/>
            </a:solidFill>
            <a:prstDash val="solid"/>
            <a:round/>
            <a:headEnd len="med" w="med" type="none"/>
            <a:tailEnd len="med" w="med" type="none"/>
          </a:ln>
        </p:spPr>
      </p:cxnSp>
      <p:sp>
        <p:nvSpPr>
          <p:cNvPr id="102" name="Google Shape;102;p18"/>
          <p:cNvSpPr txBox="1"/>
          <p:nvPr/>
        </p:nvSpPr>
        <p:spPr>
          <a:xfrm>
            <a:off x="1936374" y="2742850"/>
            <a:ext cx="13146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May 12, 2021</a:t>
            </a:r>
            <a:endParaRPr sz="1200">
              <a:latin typeface="Calibri"/>
              <a:ea typeface="Calibri"/>
              <a:cs typeface="Calibri"/>
              <a:sym typeface="Calibri"/>
            </a:endParaRPr>
          </a:p>
        </p:txBody>
      </p:sp>
      <p:sp>
        <p:nvSpPr>
          <p:cNvPr id="103" name="Google Shape;103;p18"/>
          <p:cNvSpPr txBox="1"/>
          <p:nvPr/>
        </p:nvSpPr>
        <p:spPr>
          <a:xfrm>
            <a:off x="4039385" y="2742850"/>
            <a:ext cx="14409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August 11, 2021 </a:t>
            </a:r>
            <a:endParaRPr sz="1200">
              <a:latin typeface="Calibri"/>
              <a:ea typeface="Calibri"/>
              <a:cs typeface="Calibri"/>
              <a:sym typeface="Calibri"/>
            </a:endParaRPr>
          </a:p>
        </p:txBody>
      </p:sp>
      <p:sp>
        <p:nvSpPr>
          <p:cNvPr id="104" name="Google Shape;104;p18"/>
          <p:cNvSpPr txBox="1"/>
          <p:nvPr/>
        </p:nvSpPr>
        <p:spPr>
          <a:xfrm>
            <a:off x="6116226" y="2742850"/>
            <a:ext cx="1006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TBD - Nov</a:t>
            </a:r>
            <a:endParaRPr sz="1200">
              <a:latin typeface="Calibri"/>
              <a:ea typeface="Calibri"/>
              <a:cs typeface="Calibri"/>
              <a:sym typeface="Calibri"/>
            </a:endParaRPr>
          </a:p>
        </p:txBody>
      </p:sp>
      <p:sp>
        <p:nvSpPr>
          <p:cNvPr id="105" name="Google Shape;105;p18"/>
          <p:cNvSpPr txBox="1"/>
          <p:nvPr/>
        </p:nvSpPr>
        <p:spPr>
          <a:xfrm>
            <a:off x="7807400" y="2802375"/>
            <a:ext cx="13146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TBD - Jan ('22)</a:t>
            </a:r>
            <a:endParaRPr sz="1200">
              <a:latin typeface="Calibri"/>
              <a:ea typeface="Calibri"/>
              <a:cs typeface="Calibri"/>
              <a:sym typeface="Calibri"/>
            </a:endParaRPr>
          </a:p>
        </p:txBody>
      </p:sp>
      <p:cxnSp>
        <p:nvCxnSpPr>
          <p:cNvPr id="106" name="Google Shape;106;p18"/>
          <p:cNvCxnSpPr/>
          <p:nvPr/>
        </p:nvCxnSpPr>
        <p:spPr>
          <a:xfrm>
            <a:off x="606188" y="4098125"/>
            <a:ext cx="8101500" cy="0"/>
          </a:xfrm>
          <a:prstGeom prst="straightConnector1">
            <a:avLst/>
          </a:prstGeom>
          <a:noFill/>
          <a:ln cap="flat" cmpd="sng" w="38100">
            <a:solidFill>
              <a:schemeClr val="dk2"/>
            </a:solidFill>
            <a:prstDash val="solid"/>
            <a:round/>
            <a:headEnd len="med" w="med" type="none"/>
            <a:tailEnd len="med" w="med" type="none"/>
          </a:ln>
        </p:spPr>
      </p:cxnSp>
      <p:sp>
        <p:nvSpPr>
          <p:cNvPr id="107" name="Google Shape;107;p18"/>
          <p:cNvSpPr txBox="1"/>
          <p:nvPr/>
        </p:nvSpPr>
        <p:spPr>
          <a:xfrm>
            <a:off x="461696" y="3458250"/>
            <a:ext cx="6591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alibri"/>
                <a:ea typeface="Calibri"/>
                <a:cs typeface="Calibri"/>
                <a:sym typeface="Calibri"/>
              </a:rPr>
              <a:t>EEBC - PAC Mtgs (1 wk after Xcel Quarterly or fixed monthly check in)</a:t>
            </a:r>
            <a:endParaRPr>
              <a:latin typeface="Calibri"/>
              <a:ea typeface="Calibri"/>
              <a:cs typeface="Calibri"/>
              <a:sym typeface="Calibri"/>
            </a:endParaRPr>
          </a:p>
        </p:txBody>
      </p:sp>
      <p:cxnSp>
        <p:nvCxnSpPr>
          <p:cNvPr id="108" name="Google Shape;108;p18"/>
          <p:cNvCxnSpPr/>
          <p:nvPr/>
        </p:nvCxnSpPr>
        <p:spPr>
          <a:xfrm rot="10800000">
            <a:off x="2245988" y="3964025"/>
            <a:ext cx="0" cy="340500"/>
          </a:xfrm>
          <a:prstGeom prst="straightConnector1">
            <a:avLst/>
          </a:prstGeom>
          <a:noFill/>
          <a:ln cap="flat" cmpd="sng" w="38100">
            <a:solidFill>
              <a:schemeClr val="dk2"/>
            </a:solidFill>
            <a:prstDash val="solid"/>
            <a:round/>
            <a:headEnd len="med" w="med" type="none"/>
            <a:tailEnd len="med" w="med" type="none"/>
          </a:ln>
        </p:spPr>
      </p:cxnSp>
      <p:cxnSp>
        <p:nvCxnSpPr>
          <p:cNvPr id="109" name="Google Shape;109;p18"/>
          <p:cNvCxnSpPr/>
          <p:nvPr/>
        </p:nvCxnSpPr>
        <p:spPr>
          <a:xfrm rot="10800000">
            <a:off x="4656950" y="3927875"/>
            <a:ext cx="0" cy="340500"/>
          </a:xfrm>
          <a:prstGeom prst="straightConnector1">
            <a:avLst/>
          </a:prstGeom>
          <a:noFill/>
          <a:ln cap="flat" cmpd="sng" w="38100">
            <a:solidFill>
              <a:schemeClr val="dk2"/>
            </a:solidFill>
            <a:prstDash val="solid"/>
            <a:round/>
            <a:headEnd len="med" w="med" type="none"/>
            <a:tailEnd len="med" w="med" type="none"/>
          </a:ln>
        </p:spPr>
      </p:cxnSp>
      <p:cxnSp>
        <p:nvCxnSpPr>
          <p:cNvPr id="110" name="Google Shape;110;p18"/>
          <p:cNvCxnSpPr/>
          <p:nvPr/>
        </p:nvCxnSpPr>
        <p:spPr>
          <a:xfrm rot="10800000">
            <a:off x="8292013" y="3927875"/>
            <a:ext cx="0" cy="340500"/>
          </a:xfrm>
          <a:prstGeom prst="straightConnector1">
            <a:avLst/>
          </a:prstGeom>
          <a:noFill/>
          <a:ln cap="flat" cmpd="sng" w="38100">
            <a:solidFill>
              <a:schemeClr val="dk2"/>
            </a:solidFill>
            <a:prstDash val="solid"/>
            <a:round/>
            <a:headEnd len="med" w="med" type="none"/>
            <a:tailEnd len="med" w="med" type="none"/>
          </a:ln>
        </p:spPr>
      </p:cxnSp>
      <p:cxnSp>
        <p:nvCxnSpPr>
          <p:cNvPr id="111" name="Google Shape;111;p18"/>
          <p:cNvCxnSpPr/>
          <p:nvPr/>
        </p:nvCxnSpPr>
        <p:spPr>
          <a:xfrm rot="10800000">
            <a:off x="6614838" y="3958275"/>
            <a:ext cx="0" cy="340500"/>
          </a:xfrm>
          <a:prstGeom prst="straightConnector1">
            <a:avLst/>
          </a:prstGeom>
          <a:noFill/>
          <a:ln cap="flat" cmpd="sng" w="38100">
            <a:solidFill>
              <a:schemeClr val="dk2"/>
            </a:solidFill>
            <a:prstDash val="solid"/>
            <a:round/>
            <a:headEnd len="med" w="med" type="none"/>
            <a:tailEnd len="med" w="med" type="none"/>
          </a:ln>
        </p:spPr>
      </p:cxnSp>
      <p:sp>
        <p:nvSpPr>
          <p:cNvPr id="112" name="Google Shape;112;p18"/>
          <p:cNvSpPr txBox="1"/>
          <p:nvPr/>
        </p:nvSpPr>
        <p:spPr>
          <a:xfrm>
            <a:off x="2132463" y="4325175"/>
            <a:ext cx="7947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May </a:t>
            </a:r>
            <a:endParaRPr sz="1200">
              <a:latin typeface="Calibri"/>
              <a:ea typeface="Calibri"/>
              <a:cs typeface="Calibri"/>
              <a:sym typeface="Calibri"/>
            </a:endParaRPr>
          </a:p>
        </p:txBody>
      </p:sp>
      <p:sp>
        <p:nvSpPr>
          <p:cNvPr id="113" name="Google Shape;113;p18"/>
          <p:cNvSpPr txBox="1"/>
          <p:nvPr/>
        </p:nvSpPr>
        <p:spPr>
          <a:xfrm>
            <a:off x="4407000" y="4325175"/>
            <a:ext cx="1279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August 20ish</a:t>
            </a:r>
            <a:endParaRPr sz="1200">
              <a:latin typeface="Calibri"/>
              <a:ea typeface="Calibri"/>
              <a:cs typeface="Calibri"/>
              <a:sym typeface="Calibri"/>
            </a:endParaRPr>
          </a:p>
        </p:txBody>
      </p:sp>
      <p:sp>
        <p:nvSpPr>
          <p:cNvPr id="114" name="Google Shape;114;p18"/>
          <p:cNvSpPr txBox="1"/>
          <p:nvPr/>
        </p:nvSpPr>
        <p:spPr>
          <a:xfrm>
            <a:off x="6378988" y="4325175"/>
            <a:ext cx="10884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TBD-Nov</a:t>
            </a:r>
            <a:endParaRPr sz="1200">
              <a:latin typeface="Calibri"/>
              <a:ea typeface="Calibri"/>
              <a:cs typeface="Calibri"/>
              <a:sym typeface="Calibri"/>
            </a:endParaRPr>
          </a:p>
        </p:txBody>
      </p:sp>
      <p:sp>
        <p:nvSpPr>
          <p:cNvPr id="115" name="Google Shape;115;p18"/>
          <p:cNvSpPr txBox="1"/>
          <p:nvPr/>
        </p:nvSpPr>
        <p:spPr>
          <a:xfrm>
            <a:off x="8035799" y="4325175"/>
            <a:ext cx="1279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alibri"/>
                <a:ea typeface="Calibri"/>
                <a:cs typeface="Calibri"/>
                <a:sym typeface="Calibri"/>
              </a:rPr>
              <a:t>TBD - Jan ('22) </a:t>
            </a:r>
            <a:endParaRPr sz="1200">
              <a:latin typeface="Calibri"/>
              <a:ea typeface="Calibri"/>
              <a:cs typeface="Calibri"/>
              <a:sym typeface="Calibri"/>
            </a:endParaRPr>
          </a:p>
        </p:txBody>
      </p:sp>
      <p:cxnSp>
        <p:nvCxnSpPr>
          <p:cNvPr id="116" name="Google Shape;116;p18"/>
          <p:cNvCxnSpPr/>
          <p:nvPr/>
        </p:nvCxnSpPr>
        <p:spPr>
          <a:xfrm rot="10800000">
            <a:off x="3435400" y="3972650"/>
            <a:ext cx="0" cy="297600"/>
          </a:xfrm>
          <a:prstGeom prst="straightConnector1">
            <a:avLst/>
          </a:prstGeom>
          <a:noFill/>
          <a:ln cap="flat" cmpd="sng" w="9525">
            <a:solidFill>
              <a:schemeClr val="dk2"/>
            </a:solidFill>
            <a:prstDash val="dash"/>
            <a:round/>
            <a:headEnd len="med" w="med" type="none"/>
            <a:tailEnd len="med" w="med" type="none"/>
          </a:ln>
        </p:spPr>
      </p:cxnSp>
      <p:sp>
        <p:nvSpPr>
          <p:cNvPr id="117" name="Google Shape;117;p18"/>
          <p:cNvSpPr txBox="1"/>
          <p:nvPr/>
        </p:nvSpPr>
        <p:spPr>
          <a:xfrm>
            <a:off x="3250975" y="4263525"/>
            <a:ext cx="13530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alibri"/>
                <a:ea typeface="Calibri"/>
                <a:cs typeface="Calibri"/>
                <a:sym typeface="Calibri"/>
              </a:rPr>
              <a:t>Topical working Groups</a:t>
            </a:r>
            <a:endParaRPr sz="1000">
              <a:latin typeface="Calibri"/>
              <a:ea typeface="Calibri"/>
              <a:cs typeface="Calibri"/>
              <a:sym typeface="Calibri"/>
            </a:endParaRPr>
          </a:p>
        </p:txBody>
      </p:sp>
      <p:cxnSp>
        <p:nvCxnSpPr>
          <p:cNvPr id="118" name="Google Shape;118;p18"/>
          <p:cNvCxnSpPr/>
          <p:nvPr/>
        </p:nvCxnSpPr>
        <p:spPr>
          <a:xfrm rot="10800000">
            <a:off x="5564675" y="3949325"/>
            <a:ext cx="0" cy="297600"/>
          </a:xfrm>
          <a:prstGeom prst="straightConnector1">
            <a:avLst/>
          </a:prstGeom>
          <a:noFill/>
          <a:ln cap="flat" cmpd="sng" w="9525">
            <a:solidFill>
              <a:schemeClr val="dk2"/>
            </a:solidFill>
            <a:prstDash val="dash"/>
            <a:round/>
            <a:headEnd len="med" w="med" type="none"/>
            <a:tailEnd len="med" w="med" type="none"/>
          </a:ln>
        </p:spPr>
      </p:cxnSp>
      <p:sp>
        <p:nvSpPr>
          <p:cNvPr id="119" name="Google Shape;119;p18"/>
          <p:cNvSpPr txBox="1"/>
          <p:nvPr/>
        </p:nvSpPr>
        <p:spPr>
          <a:xfrm>
            <a:off x="5343975" y="4263525"/>
            <a:ext cx="13530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alibri"/>
                <a:ea typeface="Calibri"/>
                <a:cs typeface="Calibri"/>
                <a:sym typeface="Calibri"/>
              </a:rPr>
              <a:t>Topical working Groups</a:t>
            </a:r>
            <a:endParaRPr sz="1000">
              <a:latin typeface="Calibri"/>
              <a:ea typeface="Calibri"/>
              <a:cs typeface="Calibri"/>
              <a:sym typeface="Calibri"/>
            </a:endParaRPr>
          </a:p>
        </p:txBody>
      </p:sp>
      <p:cxnSp>
        <p:nvCxnSpPr>
          <p:cNvPr id="120" name="Google Shape;120;p18"/>
          <p:cNvCxnSpPr/>
          <p:nvPr/>
        </p:nvCxnSpPr>
        <p:spPr>
          <a:xfrm rot="10800000">
            <a:off x="7122763" y="3927875"/>
            <a:ext cx="0" cy="297600"/>
          </a:xfrm>
          <a:prstGeom prst="straightConnector1">
            <a:avLst/>
          </a:prstGeom>
          <a:noFill/>
          <a:ln cap="flat" cmpd="sng" w="9525">
            <a:solidFill>
              <a:schemeClr val="dk2"/>
            </a:solidFill>
            <a:prstDash val="dash"/>
            <a:round/>
            <a:headEnd len="med" w="med" type="none"/>
            <a:tailEnd len="med" w="med" type="none"/>
          </a:ln>
        </p:spPr>
      </p:cxnSp>
      <p:sp>
        <p:nvSpPr>
          <p:cNvPr id="121" name="Google Shape;121;p18"/>
          <p:cNvSpPr txBox="1"/>
          <p:nvPr/>
        </p:nvSpPr>
        <p:spPr>
          <a:xfrm>
            <a:off x="6938338" y="4218750"/>
            <a:ext cx="13530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alibri"/>
                <a:ea typeface="Calibri"/>
                <a:cs typeface="Calibri"/>
                <a:sym typeface="Calibri"/>
              </a:rPr>
              <a:t>Topical working Groups</a:t>
            </a:r>
            <a:endParaRPr sz="1000">
              <a:latin typeface="Calibri"/>
              <a:ea typeface="Calibri"/>
              <a:cs typeface="Calibri"/>
              <a:sym typeface="Calibri"/>
            </a:endParaRPr>
          </a:p>
        </p:txBody>
      </p:sp>
      <p:cxnSp>
        <p:nvCxnSpPr>
          <p:cNvPr id="122" name="Google Shape;122;p18"/>
          <p:cNvCxnSpPr/>
          <p:nvPr/>
        </p:nvCxnSpPr>
        <p:spPr>
          <a:xfrm rot="10800000">
            <a:off x="3111600" y="2388963"/>
            <a:ext cx="0" cy="297600"/>
          </a:xfrm>
          <a:prstGeom prst="straightConnector1">
            <a:avLst/>
          </a:prstGeom>
          <a:noFill/>
          <a:ln cap="flat" cmpd="sng" w="9525">
            <a:solidFill>
              <a:schemeClr val="dk2"/>
            </a:solidFill>
            <a:prstDash val="dash"/>
            <a:round/>
            <a:headEnd len="med" w="med" type="none"/>
            <a:tailEnd len="med" w="med" type="none"/>
          </a:ln>
        </p:spPr>
      </p:cxnSp>
      <p:sp>
        <p:nvSpPr>
          <p:cNvPr id="123" name="Google Shape;123;p18"/>
          <p:cNvSpPr txBox="1"/>
          <p:nvPr/>
        </p:nvSpPr>
        <p:spPr>
          <a:xfrm>
            <a:off x="2927175" y="2679850"/>
            <a:ext cx="11667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alibri"/>
                <a:ea typeface="Calibri"/>
                <a:cs typeface="Calibri"/>
                <a:sym typeface="Calibri"/>
              </a:rPr>
              <a:t>June  working Groups kick off DR, On-Bill Finance</a:t>
            </a:r>
            <a:endParaRPr sz="1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9"/>
          <p:cNvSpPr txBox="1"/>
          <p:nvPr>
            <p:ph type="title"/>
          </p:nvPr>
        </p:nvSpPr>
        <p:spPr>
          <a:xfrm>
            <a:off x="311700" y="1663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EEBC PAC Lessons  </a:t>
            </a:r>
            <a:endParaRPr/>
          </a:p>
        </p:txBody>
      </p:sp>
      <p:sp>
        <p:nvSpPr>
          <p:cNvPr id="129" name="Google Shape;129;p19"/>
          <p:cNvSpPr txBox="1"/>
          <p:nvPr>
            <p:ph idx="1" type="body"/>
          </p:nvPr>
        </p:nvSpPr>
        <p:spPr>
          <a:xfrm>
            <a:off x="311700" y="671100"/>
            <a:ext cx="8520600" cy="43353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b="1" lang="en"/>
              <a:t>Getting the Work Done</a:t>
            </a:r>
            <a:r>
              <a:rPr lang="en"/>
              <a:t> - some ideas </a:t>
            </a:r>
            <a:endParaRPr/>
          </a:p>
          <a:p>
            <a:pPr indent="-342900" lvl="0" marL="457200" rtl="0" algn="l">
              <a:spcBef>
                <a:spcPts val="1200"/>
              </a:spcBef>
              <a:spcAft>
                <a:spcPts val="0"/>
              </a:spcAft>
              <a:buSzPts val="1800"/>
              <a:buChar char="●"/>
            </a:pPr>
            <a:r>
              <a:rPr lang="en"/>
              <a:t>Local presence is very valuable - know and build the network of allies</a:t>
            </a:r>
            <a:endParaRPr/>
          </a:p>
          <a:p>
            <a:pPr indent="-342900" lvl="0" marL="457200" rtl="0" algn="l">
              <a:spcBef>
                <a:spcPts val="600"/>
              </a:spcBef>
              <a:spcAft>
                <a:spcPts val="0"/>
              </a:spcAft>
              <a:buSzPts val="1800"/>
              <a:buChar char="●"/>
            </a:pPr>
            <a:r>
              <a:rPr lang="en"/>
              <a:t>Consider an extension of an </a:t>
            </a:r>
            <a:r>
              <a:rPr lang="en"/>
              <a:t>existing</a:t>
            </a:r>
            <a:r>
              <a:rPr lang="en"/>
              <a:t> job/role - not an extra job</a:t>
            </a:r>
            <a:endParaRPr/>
          </a:p>
          <a:p>
            <a:pPr indent="-342900" lvl="0" marL="457200" rtl="0" algn="l">
              <a:spcBef>
                <a:spcPts val="600"/>
              </a:spcBef>
              <a:spcAft>
                <a:spcPts val="0"/>
              </a:spcAft>
              <a:buSzPts val="1800"/>
              <a:buChar char="●"/>
            </a:pPr>
            <a:r>
              <a:rPr lang="en"/>
              <a:t>Have an interest in promoting the collective good for the industry alongside your organizational interest</a:t>
            </a:r>
            <a:endParaRPr/>
          </a:p>
          <a:p>
            <a:pPr indent="-342900" lvl="0" marL="457200" rtl="0" algn="l">
              <a:spcBef>
                <a:spcPts val="600"/>
              </a:spcBef>
              <a:spcAft>
                <a:spcPts val="0"/>
              </a:spcAft>
              <a:buSzPts val="1800"/>
              <a:buChar char="●"/>
            </a:pPr>
            <a:r>
              <a:rPr lang="en"/>
              <a:t>Takes about 5-10 hours per month</a:t>
            </a:r>
            <a:endParaRPr/>
          </a:p>
          <a:p>
            <a:pPr indent="0" lvl="0" marL="0" rtl="0" algn="l">
              <a:spcBef>
                <a:spcPts val="1000"/>
              </a:spcBef>
              <a:spcAft>
                <a:spcPts val="0"/>
              </a:spcAft>
              <a:buNone/>
            </a:pPr>
            <a:r>
              <a:rPr b="1" lang="en"/>
              <a:t>Who do you know that may be a good fit? </a:t>
            </a:r>
            <a:endParaRPr/>
          </a:p>
          <a:p>
            <a:pPr indent="0" lvl="0" marL="457200" rtl="0" algn="l">
              <a:spcBef>
                <a:spcPts val="1200"/>
              </a:spcBef>
              <a:spcAft>
                <a:spcPts val="0"/>
              </a:spcAft>
              <a:buNone/>
            </a:pPr>
            <a:r>
              <a:rPr lang="en"/>
              <a:t>PAC Chair? </a:t>
            </a:r>
            <a:endParaRPr/>
          </a:p>
          <a:p>
            <a:pPr indent="0" lvl="0" marL="457200" rtl="0" algn="l">
              <a:spcBef>
                <a:spcPts val="1200"/>
              </a:spcBef>
              <a:spcAft>
                <a:spcPts val="0"/>
              </a:spcAft>
              <a:buNone/>
            </a:pPr>
            <a:r>
              <a:rPr lang="en"/>
              <a:t>PAC Intern?</a:t>
            </a:r>
            <a:endParaRPr/>
          </a:p>
          <a:p>
            <a:pPr indent="0" lvl="0" marL="457200" rtl="0" algn="l">
              <a:spcBef>
                <a:spcPts val="1200"/>
              </a:spcBef>
              <a:spcAft>
                <a:spcPts val="1200"/>
              </a:spcAft>
              <a:buNone/>
            </a:pPr>
            <a:r>
              <a:rPr lang="en"/>
              <a:t>PAC Committees?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