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752" r:id="rId1"/>
    <p:sldMasterId id="2147483738" r:id="rId2"/>
    <p:sldMasterId id="2147483711" r:id="rId3"/>
    <p:sldMasterId id="2147483764" r:id="rId4"/>
  </p:sldMasterIdLst>
  <p:notesMasterIdLst>
    <p:notesMasterId r:id="rId15"/>
  </p:notesMasterIdLst>
  <p:handoutMasterIdLst>
    <p:handoutMasterId r:id="rId16"/>
  </p:handoutMasterIdLst>
  <p:sldIdLst>
    <p:sldId id="307" r:id="rId5"/>
    <p:sldId id="395" r:id="rId6"/>
    <p:sldId id="389" r:id="rId7"/>
    <p:sldId id="388" r:id="rId8"/>
    <p:sldId id="399" r:id="rId9"/>
    <p:sldId id="394" r:id="rId10"/>
    <p:sldId id="397" r:id="rId11"/>
    <p:sldId id="398" r:id="rId12"/>
    <p:sldId id="390" r:id="rId13"/>
    <p:sldId id="386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7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Kunind Kunind" initials="KK" lastIdx="1" clrIdx="1">
    <p:extLst>
      <p:ext uri="{19B8F6BF-5375-455C-9EA6-DF929625EA0E}">
        <p15:presenceInfo xmlns:p15="http://schemas.microsoft.com/office/powerpoint/2012/main" userId="Kunind Kunind" providerId="None"/>
      </p:ext>
    </p:extLst>
  </p:cmAuthor>
  <p:cmAuthor id="3" name="Jake Spolan" initials="JS" lastIdx="9" clrIdx="2">
    <p:extLst>
      <p:ext uri="{19B8F6BF-5375-455C-9EA6-DF929625EA0E}">
        <p15:presenceInfo xmlns:p15="http://schemas.microsoft.com/office/powerpoint/2012/main" userId="S::jake@anndyl.com::0155992b-37d4-4b8d-9438-7f50c0861f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F7A"/>
    <a:srgbClr val="3550C3"/>
    <a:srgbClr val="AFBD22"/>
    <a:srgbClr val="6CA743"/>
    <a:srgbClr val="5F9014"/>
    <a:srgbClr val="6A9D14"/>
    <a:srgbClr val="3E3D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4" autoAdjust="0"/>
    <p:restoredTop sz="93179" autoAdjust="0"/>
  </p:normalViewPr>
  <p:slideViewPr>
    <p:cSldViewPr>
      <p:cViewPr varScale="1">
        <p:scale>
          <a:sx n="79" d="100"/>
          <a:sy n="79" d="100"/>
        </p:scale>
        <p:origin x="232" y="1704"/>
      </p:cViewPr>
      <p:guideLst>
        <p:guide orient="horz" pos="2160"/>
        <p:guide pos="3840"/>
        <p:guide pos="39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310558-7B3A-9F4E-BE25-D89DC00512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8FCE4-683B-F34A-BB30-08F8BDEB03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63C5A-8896-244E-A073-FBF82A8F7454}" type="datetime4">
              <a:rPr lang="en-US" smtClean="0"/>
              <a:t>December 15,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0D261-015E-4249-A833-F22AD7E78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EEF54-17C2-2B48-B6B3-8B1509626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BE07A-876E-8941-8668-C6B321A01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2685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16C111A-8982-C149-AAD5-C28CBE898484}" type="datetime4">
              <a:rPr lang="en-US" smtClean="0"/>
              <a:t>December 14,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9971ADF-7F88-4CDA-9B89-FA05C64B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0281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53957-2AE3-4147-A6F9-7794F59D3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4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53957-2AE3-4147-A6F9-7794F59D3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53957-2AE3-4147-A6F9-7794F59D3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28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53957-2AE3-4147-A6F9-7794F59D3A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53957-2AE3-4147-A6F9-7794F59D3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53957-2AE3-4147-A6F9-7794F59D3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30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53957-2AE3-4147-A6F9-7794F59D3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1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Enacted, pending, and annual (still pending)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53957-2AE3-4147-A6F9-7794F59D3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0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United_States_Capitol_-_west_front.jpg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licenses/by-sa/3.0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2C80-FE08-DA42-B21E-55FA17D70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BD413-E37E-DC40-833D-BFE6010D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7D62A-86C9-1D4D-A9CC-A9389D2A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4FE0-D74D-AC4F-BC19-12F067B3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1DD70-4B19-2040-BD7E-7D660027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2D55-2806-1A4D-A2C9-C9283F80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47164-5E03-0E4B-AB99-356AAB88D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47E56-58F9-AD45-BD8A-1471F5DE1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36990-42F3-C544-8FE6-7481AC1C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ABB3-EBA3-A241-B24B-114B3729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111AC-BF32-1747-A878-DD38604A8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D8253-E71C-C64D-9245-1E85A3D94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A22E-45BB-3746-AF3A-AB24D272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C3CA1-0DF6-6C4E-A89B-9572AE48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D8871-5DEE-1E46-B766-85180178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0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563" y="883834"/>
            <a:ext cx="10971684" cy="7562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1" b="0" strike="noStrike" spc="-1" dirty="0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strike="noStrike" spc="-1" dirty="0">
              <a:latin typeface="Arial"/>
            </a:endParaRPr>
          </a:p>
        </p:txBody>
      </p:sp>
      <p:sp>
        <p:nvSpPr>
          <p:cNvPr id="8" name="PlaceHolder 5">
            <a:extLst>
              <a:ext uri="{FF2B5EF4-FFF2-40B4-BE49-F238E27FC236}">
                <a16:creationId xmlns:a16="http://schemas.microsoft.com/office/drawing/2014/main" id="{D0F69E3C-57BE-FD48-AD96-23637E4BA5E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123" y="6246923"/>
            <a:ext cx="2840124" cy="47239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54DF01E-F1D4-4916-9CAF-F8AC1E8109EA}" type="slidenum">
              <a:rPr lang="en-US" sz="1270" b="0" strike="noStrike" spc="-1">
                <a:latin typeface="Times New Roman"/>
              </a:rPr>
              <a:t>‹#›</a:t>
            </a:fld>
            <a:endParaRPr lang="en-US" sz="1270" b="0" strike="noStrike" spc="-1">
              <a:latin typeface="Times New Roman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098A2C5-46DF-B74C-A68A-ACC7019B39E2}"/>
              </a:ext>
            </a:extLst>
          </p:cNvPr>
          <p:cNvSpPr txBox="1">
            <a:spLocks/>
          </p:cNvSpPr>
          <p:nvPr userDrawn="1"/>
        </p:nvSpPr>
        <p:spPr>
          <a:xfrm>
            <a:off x="793883" y="6431237"/>
            <a:ext cx="2840124" cy="4723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16" dirty="0">
                <a:solidFill>
                  <a:schemeClr val="accent3"/>
                </a:solidFill>
              </a:rPr>
              <a:t>December 15, 2020</a:t>
            </a:r>
            <a:endParaRPr lang="en-US" sz="952" dirty="0">
              <a:solidFill>
                <a:schemeClr val="accent3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A0DFF56-5AA1-8C43-9D0E-97D45B96D1EB}"/>
              </a:ext>
            </a:extLst>
          </p:cNvPr>
          <p:cNvSpPr txBox="1">
            <a:spLocks/>
          </p:cNvSpPr>
          <p:nvPr userDrawn="1"/>
        </p:nvSpPr>
        <p:spPr>
          <a:xfrm>
            <a:off x="4031447" y="6431237"/>
            <a:ext cx="2840124" cy="4723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16" dirty="0">
                <a:solidFill>
                  <a:schemeClr val="accent3"/>
                </a:solidFill>
              </a:rPr>
              <a:t>Q4 HEMS Working Group Meeting </a:t>
            </a:r>
            <a:endParaRPr lang="en-US" sz="952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1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9237-02F4-B742-89A4-D834CFFB5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33745-B7F7-464F-AF7C-3B0E238EA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8044F-B06C-4C48-BDE1-4A158E0E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22DD-AB36-BA46-B147-6FC6ECB5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58621-62E8-B64B-B562-1699FAFC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9A18-A868-3A4C-8F72-D2F66573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42A7F-660D-A148-96F0-642FBB12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8ECFE-65D2-D245-BB39-0C9A0973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ED4E-D2E5-AA42-8B4F-E2C693E8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48F01-75A1-4C47-91FF-825943B7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4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BA0B-9201-FE40-81A2-F93F836F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4A3E3-5A22-A442-ABDD-3BF28C2BC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E16FE-A95F-D546-99D9-48ED7AD5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2548-33C7-E948-9D0D-FDE773FB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CC6F-17B7-5E4E-B054-5A721E6D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9740-ADAA-914D-A999-7B6DE12E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58B0-88A5-1145-BC73-7729016C3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360A3-D93E-A74E-A719-EEB9D948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2AEC3-6836-654F-9086-52B963A8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324E5-7951-C44A-9967-E1B30D18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DC6F3-69EE-4F4A-B157-117F87E1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F476-E6D2-6045-BDE4-18615D66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109A8-A6B8-0744-9F67-8196EF34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4706D-36F1-9246-BBEE-346D50D35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66D01-A88D-1C4C-B482-CA5DD0155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2CD4B-34F9-854F-B321-84478618B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B2D34-2D84-7D4A-AB53-6ECC1AF6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F299FE-03E3-A74A-A36F-DF4701CD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E37F3-2057-984A-BB11-64B0CA7D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3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8EEC-1217-9146-B505-122174A4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3B85D-43F8-1645-BCB8-0BBD6693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3229F-3A6B-3B40-A667-772BE4D2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CBF81-B81F-AC4A-B1A7-ADEC7D41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A6C65-249B-9346-9D00-E804340F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06EF6-9245-0444-9AC4-34592831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9F15A-131A-6D46-9BDB-0AF51E94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7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3814-DB5E-3645-93F5-C5A35F74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5F75-45CD-E342-B4C6-957A3672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8F6EC-9ABD-6648-AC98-68401E4F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A0CB-AD8A-034B-AC4A-F61048E1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64972-A915-C049-9643-A7163B90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8B12-8E3A-9948-BC7E-3C7A20EC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00AE-643D-D246-9FD2-5F2B28FF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391D2-1352-0A4E-B588-8B978AC4A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DB866-50DE-044C-8613-04400DC0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FAB00-D420-3344-A512-B98A5356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2BEBA-993C-5342-B10A-4F589DD0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6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66E2-0BBC-7D48-8BCB-4AC3652B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CADD1-CAE2-3B43-B873-4EE687533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A8326-72AE-2847-B666-16F29EC42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0021-23F0-4B46-85E0-B434EBDA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81E3A-034B-C345-B7D9-B254BE91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D8FDC-232F-6F4D-B498-5AFE93BD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4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9531-FFE6-8548-AF33-3E14A5FD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B72A3-7BAC-594B-A15F-18B953F8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B8D1-9729-2C46-A17D-6048682F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CD5DC-CB42-FB41-A6F3-828FF16B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A3297-5CE5-4F40-8139-7B78F89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1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67AF8-F386-2D4B-84FE-8C5E3431E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D4F53-BC8C-0A49-9D0C-C80403F34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ED2C3-BCD5-E548-A939-2596AB17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23E9-F90C-AB41-8AD5-CE316727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4AA0-AE64-BB4E-8493-1F3B51AB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8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a_logo_horiz_Gray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lideENERGYSTAR_Template_v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70" y="1474390"/>
            <a:ext cx="10450300" cy="539468"/>
          </a:xfrm>
        </p:spPr>
        <p:txBody>
          <a:bodyPr>
            <a:normAutofit/>
          </a:bodyPr>
          <a:lstStyle>
            <a:lvl1pPr algn="ctr">
              <a:lnSpc>
                <a:spcPts val="28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986" y="2027464"/>
            <a:ext cx="10453509" cy="557894"/>
          </a:xfrm>
        </p:spPr>
        <p:txBody>
          <a:bodyPr>
            <a:normAutofit/>
          </a:bodyPr>
          <a:lstStyle>
            <a:lvl1pPr algn="ctr">
              <a:lnSpc>
                <a:spcPts val="2800"/>
              </a:lnSpc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886986" y="4884966"/>
            <a:ext cx="10450285" cy="1496785"/>
          </a:xfrm>
        </p:spPr>
        <p:txBody>
          <a:bodyPr>
            <a:normAutofit/>
          </a:bodyPr>
          <a:lstStyle>
            <a:lvl1pPr algn="ctr">
              <a:buNone/>
              <a:defRPr sz="16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7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pa_logo_horiz_Gray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lideENERGYSTAR_Template_v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952" y="1270282"/>
            <a:ext cx="11109049" cy="53780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952" y="1951466"/>
            <a:ext cx="10499448" cy="4174699"/>
          </a:xfrm>
        </p:spPr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defRPr sz="2000"/>
            </a:lvl1pPr>
            <a:lvl2pPr>
              <a:lnSpc>
                <a:spcPts val="2000"/>
              </a:lnSpc>
              <a:spcBef>
                <a:spcPts val="600"/>
              </a:spcBef>
              <a:defRPr sz="2000"/>
            </a:lvl2pPr>
            <a:lvl3pPr>
              <a:lnSpc>
                <a:spcPts val="2000"/>
              </a:lnSpc>
              <a:spcBef>
                <a:spcPts val="600"/>
              </a:spcBef>
              <a:defRPr sz="2000"/>
            </a:lvl3pPr>
            <a:lvl4pPr>
              <a:lnSpc>
                <a:spcPts val="2000"/>
              </a:lnSpc>
              <a:spcBef>
                <a:spcPts val="600"/>
              </a:spcBef>
              <a:defRPr sz="2000"/>
            </a:lvl4pPr>
            <a:lvl5pPr>
              <a:lnSpc>
                <a:spcPts val="2000"/>
              </a:lnSpc>
              <a:spcBef>
                <a:spcPts val="6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44A61C-C3DB-40CB-AE49-59D2756BBF98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5" r:id="rId2" imgW="9950400" imgH="965160"/>
        </mc:Choice>
        <mc:Fallback>
          <p:control r:id="rId2" imgW="9950400" imgH="965160">
            <p:pic>
              <p:nvPicPr>
                <p:cNvPr id="7" name="Image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552451" y="0"/>
                  <a:ext cx="13269384" cy="966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7372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pa_logo_horiz_Gray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lideENERGYSTAR_Template_v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1" y="1374323"/>
            <a:ext cx="9901967" cy="4261985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buNone/>
              <a:defRPr sz="2400"/>
            </a:lvl1pPr>
            <a:lvl2pPr>
              <a:lnSpc>
                <a:spcPts val="2000"/>
              </a:lnSpc>
              <a:spcBef>
                <a:spcPts val="600"/>
              </a:spcBef>
              <a:defRPr/>
            </a:lvl2pPr>
            <a:lvl3pPr>
              <a:lnSpc>
                <a:spcPts val="2000"/>
              </a:lnSpc>
              <a:spcBef>
                <a:spcPts val="600"/>
              </a:spcBef>
              <a:defRPr/>
            </a:lvl3pPr>
            <a:lvl4pPr>
              <a:lnSpc>
                <a:spcPts val="2000"/>
              </a:lnSpc>
              <a:spcBef>
                <a:spcPts val="600"/>
              </a:spcBef>
              <a:defRPr/>
            </a:lvl4pPr>
            <a:lvl5pPr>
              <a:lnSpc>
                <a:spcPts val="2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091DD5-4387-485E-ABDD-BDA1A78E5ACD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9" r:id="rId2" imgW="9950400" imgH="965160"/>
        </mc:Choice>
        <mc:Fallback>
          <p:control r:id="rId2" imgW="9950400" imgH="965160">
            <p:pic>
              <p:nvPicPr>
                <p:cNvPr id="2" name="Image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552451" y="0"/>
                  <a:ext cx="13269384" cy="966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13989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pa_logo_horiz_Gray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lideENERGYSTAR_Template_v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1" y="1374323"/>
            <a:ext cx="9901967" cy="4261985"/>
          </a:xfrm>
        </p:spPr>
        <p:txBody>
          <a:bodyPr>
            <a:normAutofit/>
          </a:bodyPr>
          <a:lstStyle>
            <a:lvl1pPr algn="ctr">
              <a:lnSpc>
                <a:spcPts val="2400"/>
              </a:lnSpc>
              <a:spcBef>
                <a:spcPts val="600"/>
              </a:spcBef>
              <a:buNone/>
              <a:defRPr sz="2400"/>
            </a:lvl1pPr>
            <a:lvl2pPr>
              <a:lnSpc>
                <a:spcPts val="2000"/>
              </a:lnSpc>
              <a:spcBef>
                <a:spcPts val="600"/>
              </a:spcBef>
              <a:defRPr/>
            </a:lvl2pPr>
            <a:lvl3pPr>
              <a:lnSpc>
                <a:spcPts val="2000"/>
              </a:lnSpc>
              <a:spcBef>
                <a:spcPts val="600"/>
              </a:spcBef>
              <a:defRPr/>
            </a:lvl3pPr>
            <a:lvl4pPr>
              <a:lnSpc>
                <a:spcPts val="2000"/>
              </a:lnSpc>
              <a:spcBef>
                <a:spcPts val="600"/>
              </a:spcBef>
              <a:defRPr/>
            </a:lvl4pPr>
            <a:lvl5pPr>
              <a:lnSpc>
                <a:spcPts val="2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3D41DC-3976-4B6C-9C91-B43675CFD2D0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3" r:id="rId2" imgW="9950400" imgH="965160"/>
        </mc:Choice>
        <mc:Fallback>
          <p:control r:id="rId2" imgW="9950400" imgH="965160">
            <p:pic>
              <p:nvPicPr>
                <p:cNvPr id="2" name="Image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552451" y="0"/>
                  <a:ext cx="13269384" cy="966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29061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a_logo_horiz_Gray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lideENERGYSTAR_Template_v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241016" y="0"/>
            <a:ext cx="4918731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951" y="1270281"/>
            <a:ext cx="5787144" cy="8388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779" y="2109106"/>
            <a:ext cx="5382271" cy="4017057"/>
          </a:xfrm>
        </p:spPr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defRPr/>
            </a:lvl1pPr>
            <a:lvl2pPr>
              <a:lnSpc>
                <a:spcPts val="2000"/>
              </a:lnSpc>
              <a:spcBef>
                <a:spcPts val="600"/>
              </a:spcBef>
              <a:defRPr/>
            </a:lvl2pPr>
            <a:lvl3pPr>
              <a:lnSpc>
                <a:spcPts val="2000"/>
              </a:lnSpc>
              <a:spcBef>
                <a:spcPts val="600"/>
              </a:spcBef>
              <a:defRPr/>
            </a:lvl3pPr>
            <a:lvl4pPr>
              <a:lnSpc>
                <a:spcPts val="2000"/>
              </a:lnSpc>
              <a:spcBef>
                <a:spcPts val="600"/>
              </a:spcBef>
              <a:defRPr/>
            </a:lvl4pPr>
            <a:lvl5pPr>
              <a:lnSpc>
                <a:spcPts val="2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49A562-5465-4E49-8EAB-87B072604911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87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a_logo_horiz_Gray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lideENERGYSTAR_Template_v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227737" y="0"/>
            <a:ext cx="6022327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271" y="1270281"/>
            <a:ext cx="5787144" cy="8388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099" y="2109106"/>
            <a:ext cx="5382271" cy="4017057"/>
          </a:xfrm>
        </p:spPr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defRPr/>
            </a:lvl1pPr>
            <a:lvl2pPr>
              <a:lnSpc>
                <a:spcPts val="2000"/>
              </a:lnSpc>
              <a:spcBef>
                <a:spcPts val="600"/>
              </a:spcBef>
              <a:defRPr/>
            </a:lvl2pPr>
            <a:lvl3pPr>
              <a:lnSpc>
                <a:spcPts val="2000"/>
              </a:lnSpc>
              <a:spcBef>
                <a:spcPts val="600"/>
              </a:spcBef>
              <a:defRPr/>
            </a:lvl3pPr>
            <a:lvl4pPr>
              <a:lnSpc>
                <a:spcPts val="2000"/>
              </a:lnSpc>
              <a:spcBef>
                <a:spcPts val="600"/>
              </a:spcBef>
              <a:defRPr/>
            </a:lvl4pPr>
            <a:lvl5pPr>
              <a:lnSpc>
                <a:spcPts val="2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F09F63-DA33-4486-A222-8717C1B9AEDE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6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0C9C-243A-8A4C-8FC2-F89CB576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193D-2123-EC47-A79B-290D225C5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F14B4-5049-CE47-9E29-BEABFCDD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36245-AC0E-F449-964E-F5214C1C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BD61-6395-6B48-9590-C9B2654A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3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/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a_logo_horiz_Gray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lideENERGYSTAR_Template_v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227737" y="0"/>
            <a:ext cx="6022327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272" y="1947523"/>
            <a:ext cx="4944729" cy="838826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099" y="3162167"/>
            <a:ext cx="4926901" cy="2963996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600"/>
              </a:spcBef>
              <a:buNone/>
              <a:defRPr sz="1800" b="0"/>
            </a:lvl1pPr>
            <a:lvl2pPr>
              <a:lnSpc>
                <a:spcPts val="2000"/>
              </a:lnSpc>
              <a:spcBef>
                <a:spcPts val="600"/>
              </a:spcBef>
              <a:defRPr/>
            </a:lvl2pPr>
            <a:lvl3pPr>
              <a:lnSpc>
                <a:spcPts val="2000"/>
              </a:lnSpc>
              <a:spcBef>
                <a:spcPts val="600"/>
              </a:spcBef>
              <a:defRPr/>
            </a:lvl3pPr>
            <a:lvl4pPr>
              <a:lnSpc>
                <a:spcPts val="2000"/>
              </a:lnSpc>
              <a:spcBef>
                <a:spcPts val="600"/>
              </a:spcBef>
              <a:defRPr/>
            </a:lvl4pPr>
            <a:lvl5pPr>
              <a:lnSpc>
                <a:spcPts val="2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4EC6C7-9CA1-40FF-84C1-E04F224BF8C2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35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pa_logo_horiz_Gray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lideENERGYSTAR_Template_v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784" y="1909470"/>
            <a:ext cx="4778733" cy="448217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784" y="2453266"/>
            <a:ext cx="4778733" cy="404725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389" y="1909470"/>
            <a:ext cx="4780611" cy="464147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5389" y="2445303"/>
            <a:ext cx="4780611" cy="40552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E1FBE9-AC70-4044-A48F-C307B45D9D8B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59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pa_logo_horiz_Gray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lideENERGYSTAR_Template_v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784" y="1909470"/>
            <a:ext cx="4778733" cy="448217"/>
          </a:xfrm>
          <a:solidFill>
            <a:srgbClr val="E99C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784" y="2453266"/>
            <a:ext cx="4778733" cy="440403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389" y="1909470"/>
            <a:ext cx="4780611" cy="464147"/>
          </a:xfrm>
          <a:solidFill>
            <a:srgbClr val="E99C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5389" y="2445303"/>
            <a:ext cx="4780611" cy="44126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84D77E-2F41-460F-A4C9-31540D8822DF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43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pa_logo_horiz_Gray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lideENERGYSTAR_Template_v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4A6562-7530-4CA4-B373-278ED078C942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92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pa_logo_horiz_Gray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6454776"/>
            <a:ext cx="774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lideENERGYSTAR_Template_v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1472"/>
          <a:stretch>
            <a:fillRect/>
          </a:stretch>
        </p:blipFill>
        <p:spPr bwMode="auto">
          <a:xfrm>
            <a:off x="0" y="131763"/>
            <a:ext cx="12192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05EAF-E84F-434C-ADF7-5FC278227AEE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13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945285" y="6356351"/>
            <a:ext cx="6371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0D2AB0-C241-4FAD-BB3C-E77D4514D803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building with a grassy field&#10;&#10;Description automatically generated">
            <a:extLst>
              <a:ext uri="{FF2B5EF4-FFF2-40B4-BE49-F238E27FC236}">
                <a16:creationId xmlns:a16="http://schemas.microsoft.com/office/drawing/2014/main" id="{511CFC0F-D4B0-9540-A81E-A99CBC197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31507" y="-8467"/>
            <a:ext cx="13238690" cy="6866467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731FC5-8824-3946-AD44-7B542D1B8840}"/>
              </a:ext>
            </a:extLst>
          </p:cNvPr>
          <p:cNvSpPr txBox="1"/>
          <p:nvPr userDrawn="1"/>
        </p:nvSpPr>
        <p:spPr>
          <a:xfrm>
            <a:off x="0" y="6684400"/>
            <a:ext cx="12192000" cy="184666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3" tooltip="https://en.wikipedia.org/wiki/File:United_States_Capitol_-_west_front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 by Unknown Author is licensed under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4884FE-2903-4540-8AFA-D0F8F5B7BB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9728" y="149899"/>
            <a:ext cx="2362294" cy="7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12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75937" cy="118586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5465"/>
            <a:ext cx="9575938" cy="4245898"/>
          </a:xfr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v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95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42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C068-0DB4-DB4A-8EDE-0D94201C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E9A2-B3DC-5C44-869A-45BA77A2E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1D66C-0D15-A34F-86CE-064FF93BF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6A93C-05B8-7C4A-8A3D-82CD2FCD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448D2-76F1-1F48-BFAC-A56EAB43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1AFAC-22C0-2744-8553-38E4B33B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0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12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33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90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94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91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58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568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87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068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07E9-0B9A-C547-A124-54DD819F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4D8FC-D562-3A49-8160-AC34C27E4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9F420-64D1-E540-AAE3-256D941E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DE0D7-DE78-6C4F-815E-8A2CB1F6D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65103-D746-744B-8228-ED4E1590E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167A4-2243-C24A-B74B-90B9432D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0B67D-2B9D-D449-823F-7C0B1E57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EFA17-F0A3-954C-9BDD-12A77A59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147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4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11/XX/20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Strategy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7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850B-48F8-564C-A133-8E6118F5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88E88-63F9-CF4B-A788-B358EE55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B3907-1CC8-E844-9817-3EAEF813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B1544-FA7E-5144-8693-FCC97C0B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8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7F2CB-708C-1542-9E70-D9C42A02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5548C-BD16-8E4F-A9E1-0911D907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A01A7-0456-E049-B7A8-D4D26D46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0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C4F4-B882-9540-B586-B634F091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729E4-E77F-504B-884E-46A54320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2F6E9-2B56-244D-8363-737E8CB6D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F75BA-1820-F143-8F6E-059D858F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7A25F-552C-6349-965B-F8C99640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CDC6C-706C-6D45-A6C9-6738F72A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831E-3EA7-BE4B-B83A-F4B582BF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2E5BF-1343-9C43-A217-F224427CF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FE199-3E3A-4740-9A37-847F2217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BE63-1A11-C54B-952F-D94A0B39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CB5D8-7EE9-9A4B-A834-A4432B97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1B3B6-A8A7-9847-B82A-38749618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5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8DDE5-37A3-A548-8097-3D6ACEFF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30604-9CA6-9E4C-A5E6-7CF98A377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F6A94-E1A0-754A-9DB5-A0C4A244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B565-D3BB-B646-B3B6-6B230020331D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3CBB6-7836-E646-89DB-799597987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9567-43E0-4C46-92A5-7E1A56499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479F-8458-004D-B10E-D03EDA0A8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5FE8C-ED18-084C-8B9D-86792CDA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DC4D4-E074-6442-95BC-3DF89A5F5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16CA8-ADC1-1447-9C9D-28CC5DBF2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5A88-F024-104E-A278-8044E005662B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9BADA-B576-E24C-A7FC-23BFBF6AE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BBA16-46D3-AF43-8327-0F3FE15F0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CD86-B23C-F94C-8431-96AFE46F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1113367" y="1270001"/>
            <a:ext cx="1119293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2418" y="1951039"/>
            <a:ext cx="1044998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4951" y="6477000"/>
            <a:ext cx="5080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fld id="{3EFBF6F4-C990-4FBB-B5A9-297780195946}" type="slidenum">
              <a:rPr lang="en-US" sz="14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ctr" eaLnBrk="0" hangingPunct="0"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/>
  <p:txStyles>
    <p:titleStyle>
      <a:lvl1pPr algn="l" defTabSz="457200" rtl="0" fontAlgn="base">
        <a:spcBef>
          <a:spcPct val="0"/>
        </a:spcBef>
        <a:spcAft>
          <a:spcPct val="0"/>
        </a:spcAft>
        <a:defRPr b="1" kern="1200">
          <a:solidFill>
            <a:srgbClr val="0070C0"/>
          </a:solidFill>
          <a:latin typeface="Univers" pitchFamily="34" charset="0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b="1">
          <a:solidFill>
            <a:srgbClr val="0070C0"/>
          </a:solidFill>
          <a:latin typeface="Univers"/>
        </a:defRPr>
      </a:lvl2pPr>
      <a:lvl3pPr algn="l" defTabSz="457200" rtl="0" fontAlgn="base">
        <a:spcBef>
          <a:spcPct val="0"/>
        </a:spcBef>
        <a:spcAft>
          <a:spcPct val="0"/>
        </a:spcAft>
        <a:defRPr b="1">
          <a:solidFill>
            <a:srgbClr val="0070C0"/>
          </a:solidFill>
          <a:latin typeface="Univers"/>
        </a:defRPr>
      </a:lvl3pPr>
      <a:lvl4pPr algn="l" defTabSz="457200" rtl="0" fontAlgn="base">
        <a:spcBef>
          <a:spcPct val="0"/>
        </a:spcBef>
        <a:spcAft>
          <a:spcPct val="0"/>
        </a:spcAft>
        <a:defRPr b="1">
          <a:solidFill>
            <a:srgbClr val="0070C0"/>
          </a:solidFill>
          <a:latin typeface="Univers"/>
        </a:defRPr>
      </a:lvl4pPr>
      <a:lvl5pPr algn="l" defTabSz="457200" rtl="0" fontAlgn="base">
        <a:spcBef>
          <a:spcPct val="0"/>
        </a:spcBef>
        <a:spcAft>
          <a:spcPct val="0"/>
        </a:spcAft>
        <a:defRPr b="1">
          <a:solidFill>
            <a:srgbClr val="0070C0"/>
          </a:solidFill>
          <a:latin typeface="Univer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b="1">
          <a:solidFill>
            <a:srgbClr val="0070C0"/>
          </a:solidFill>
          <a:latin typeface="Univers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b="1">
          <a:solidFill>
            <a:srgbClr val="0070C0"/>
          </a:solidFill>
          <a:latin typeface="Univers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b="1">
          <a:solidFill>
            <a:srgbClr val="0070C0"/>
          </a:solidFill>
          <a:latin typeface="Univers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b="1">
          <a:solidFill>
            <a:srgbClr val="0070C0"/>
          </a:solidFill>
          <a:latin typeface="Univers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4498D5"/>
        </a:buClr>
        <a:buFont typeface="Arial" pitchFamily="34" charset="0"/>
        <a:buChar char="•"/>
        <a:defRPr sz="1400" kern="1200">
          <a:solidFill>
            <a:srgbClr val="595959"/>
          </a:solidFill>
          <a:latin typeface="Univers" pitchFamily="34" charset="0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4498D5"/>
        </a:buClr>
        <a:buFont typeface="Arial" pitchFamily="34" charset="0"/>
        <a:buChar char="–"/>
        <a:defRPr sz="1400" kern="1200">
          <a:solidFill>
            <a:srgbClr val="595959"/>
          </a:solidFill>
          <a:latin typeface="Univers" pitchFamily="34" charset="0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4498D5"/>
        </a:buClr>
        <a:buFont typeface="Arial" pitchFamily="34" charset="0"/>
        <a:buChar char="•"/>
        <a:defRPr sz="1400" kern="1200">
          <a:solidFill>
            <a:srgbClr val="595959"/>
          </a:solidFill>
          <a:latin typeface="Univers" pitchFamily="34" charset="0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4498D5"/>
        </a:buClr>
        <a:buFont typeface="Arial" pitchFamily="34" charset="0"/>
        <a:buChar char="–"/>
        <a:defRPr sz="1400" kern="1200">
          <a:solidFill>
            <a:srgbClr val="595959"/>
          </a:solidFill>
          <a:latin typeface="Univers" pitchFamily="34" charset="0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4498D5"/>
        </a:buClr>
        <a:buFont typeface="Arial" pitchFamily="34" charset="0"/>
        <a:buChar char="»"/>
        <a:defRPr sz="1400" kern="1200">
          <a:solidFill>
            <a:srgbClr val="595959"/>
          </a:solidFill>
          <a:latin typeface="Univer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2" name="Rectangle 23"/>
            <p:cNvSpPr/>
            <p:nvPr/>
          </p:nvSpPr>
          <p:spPr>
            <a:xfrm>
              <a:off x="10368492" y="-8467"/>
              <a:ext cx="1820333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10371666" y="-8467"/>
              <a:ext cx="182033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10058400" y="3048000"/>
              <a:ext cx="21336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1377534" y="-8467"/>
              <a:ext cx="81129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374360" y="-8467"/>
              <a:ext cx="814464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969626" y="3589867"/>
              <a:ext cx="121919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565277"/>
            <a:ext cx="8596668" cy="4476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95AEBD-97D5-6F40-B9C2-5759320725E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461755" y="6139670"/>
            <a:ext cx="1653915" cy="5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kip@AnnDyl.com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25A3-57CF-E448-80A1-90D0D4CCA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71" y="1371053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Setting the Stage for Success</a:t>
            </a:r>
            <a:endParaRPr lang="en-US" b="1" dirty="0">
              <a:solidFill>
                <a:srgbClr val="BD465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F4563-40BB-8940-A6EC-035E7CB25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273" y="3183114"/>
            <a:ext cx="7996532" cy="109689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outlook on legislation that could transform your business and the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efficiency industry</a:t>
            </a:r>
            <a:endParaRPr lang="en-US" sz="2800" dirty="0">
              <a:solidFill>
                <a:srgbClr val="5C606F"/>
              </a:solidFill>
            </a:endParaRPr>
          </a:p>
          <a:p>
            <a:pPr algn="ctr"/>
            <a:endParaRPr lang="en-US" sz="2800" dirty="0">
              <a:solidFill>
                <a:srgbClr val="5C606F"/>
              </a:solidFill>
            </a:endParaRPr>
          </a:p>
          <a:p>
            <a:pPr algn="ctr"/>
            <a:endParaRPr lang="en-US" sz="2800" dirty="0">
              <a:solidFill>
                <a:srgbClr val="5C606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23BE6-5484-D549-86C9-E6E083FD8544}"/>
              </a:ext>
            </a:extLst>
          </p:cNvPr>
          <p:cNvSpPr/>
          <p:nvPr/>
        </p:nvSpPr>
        <p:spPr>
          <a:xfrm>
            <a:off x="4089542" y="6031055"/>
            <a:ext cx="260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December 16,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5FD8C-214D-A64A-A76D-086868F3AEDE}"/>
              </a:ext>
            </a:extLst>
          </p:cNvPr>
          <p:cNvSpPr txBox="1"/>
          <p:nvPr/>
        </p:nvSpPr>
        <p:spPr>
          <a:xfrm>
            <a:off x="7835705" y="5542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1C2D446-5293-3449-81E7-84847723101E}"/>
              </a:ext>
            </a:extLst>
          </p:cNvPr>
          <p:cNvSpPr txBox="1">
            <a:spLocks/>
          </p:cNvSpPr>
          <p:nvPr/>
        </p:nvSpPr>
        <p:spPr>
          <a:xfrm>
            <a:off x="1392273" y="4445772"/>
            <a:ext cx="7996532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accent1"/>
                </a:solidFill>
              </a:rPr>
              <a:t>Skip Wiltshire-Gordon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AnnDyl Policy Group</a:t>
            </a:r>
          </a:p>
          <a:p>
            <a:pPr algn="ctr"/>
            <a:endParaRPr lang="en-US" sz="2400" dirty="0">
              <a:solidFill>
                <a:srgbClr val="5C606F"/>
              </a:solidFill>
            </a:endParaRPr>
          </a:p>
          <a:p>
            <a:pPr algn="ctr"/>
            <a:endParaRPr lang="en-US" sz="2400" dirty="0">
              <a:solidFill>
                <a:srgbClr val="5C6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6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8B94-D7A6-D640-8421-7901D973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293" y="1082884"/>
            <a:ext cx="8596668" cy="2346116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you!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017FD-BA76-B843-B330-211B8F39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A0655-6015-4B44-9CE1-50BD490510FA}"/>
              </a:ext>
            </a:extLst>
          </p:cNvPr>
          <p:cNvSpPr txBox="1"/>
          <p:nvPr/>
        </p:nvSpPr>
        <p:spPr>
          <a:xfrm>
            <a:off x="4034971" y="5428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540E7-CE55-C740-A148-973AAFE85C98}"/>
              </a:ext>
            </a:extLst>
          </p:cNvPr>
          <p:cNvSpPr/>
          <p:nvPr/>
        </p:nvSpPr>
        <p:spPr>
          <a:xfrm>
            <a:off x="2324511" y="3429000"/>
            <a:ext cx="60822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B252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Skip Wiltshire-Gordon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Policy Associate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AnnDyl Policy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"/>
              </a:rPr>
              <a:t>Skip@AnnDyl.com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9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58305"/>
            <a:ext cx="8965431" cy="424589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Big Picture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Infrastructure Investment and Jobs Act – Enacted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Build Back Better Act – Pending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FY22 Appropriations – Pending (annual process)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3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A133-7CFE-614C-8E48-E7C91DC1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D662-A82C-CB4F-ADF7-F75079DB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5031"/>
            <a:ext cx="9575938" cy="4476332"/>
          </a:xfrm>
        </p:spPr>
        <p:txBody>
          <a:bodyPr>
            <a:noAutofit/>
          </a:bodyPr>
          <a:lstStyle/>
          <a:p>
            <a:r>
              <a:rPr lang="en-US" sz="1800" b="1" dirty="0"/>
              <a:t>Infrastructure Investment and Jobs Act - WAP, SEP</a:t>
            </a:r>
          </a:p>
          <a:p>
            <a:pPr lvl="1"/>
            <a:r>
              <a:rPr lang="en-US" sz="1800" dirty="0"/>
              <a:t>$550 billion in new spending ($1 trillion overall) – Signed into law November 15.</a:t>
            </a:r>
          </a:p>
          <a:p>
            <a:r>
              <a:rPr lang="en-US" sz="1800" b="1" dirty="0"/>
              <a:t>Build Back Better Act – HOPE for HOMES, other residential EE</a:t>
            </a:r>
          </a:p>
          <a:p>
            <a:pPr lvl="1"/>
            <a:r>
              <a:rPr lang="en-US" sz="1800" dirty="0"/>
              <a:t>$1.75 trillion budget reconciliation bill. </a:t>
            </a:r>
          </a:p>
          <a:p>
            <a:pPr lvl="2"/>
            <a:r>
              <a:rPr lang="en-US" dirty="0"/>
              <a:t>$555 billion in clean energy, energy efficiency, and climate. </a:t>
            </a:r>
          </a:p>
          <a:p>
            <a:pPr lvl="1"/>
            <a:r>
              <a:rPr lang="en-US" sz="1800" dirty="0"/>
              <a:t>Passed by House, November 19.</a:t>
            </a:r>
          </a:p>
          <a:p>
            <a:pPr lvl="1"/>
            <a:r>
              <a:rPr lang="en-US" sz="1800" dirty="0"/>
              <a:t>Senate legislation not yet released, but some pre-conferencing with House. </a:t>
            </a:r>
          </a:p>
          <a:p>
            <a:r>
              <a:rPr lang="en-US" sz="1800" b="1" i="1" dirty="0"/>
              <a:t>Timeline: </a:t>
            </a:r>
            <a:r>
              <a:rPr lang="en-US" sz="1800" i="1" dirty="0"/>
              <a:t>Could see passage by end of year, or negotiations could extend further.</a:t>
            </a:r>
          </a:p>
          <a:p>
            <a:r>
              <a:rPr lang="en-US" sz="1800" b="1" i="1" dirty="0"/>
              <a:t>Other factors: </a:t>
            </a:r>
            <a:r>
              <a:rPr lang="en-US" sz="1800" i="1" dirty="0"/>
              <a:t>Debt limit, gov’t funding deadline extended until February 18.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C22D-EA92-3E44-BCF0-49CF5A10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70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C5CC-BBCD-0346-BDA6-AB9EA4C1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51513"/>
            <a:ext cx="9575937" cy="1185864"/>
          </a:xfrm>
        </p:spPr>
        <p:txBody>
          <a:bodyPr>
            <a:normAutofit/>
          </a:bodyPr>
          <a:lstStyle/>
          <a:p>
            <a:r>
              <a:rPr lang="en-US" dirty="0"/>
              <a:t>Infrastructure Investment and Jobs 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8A053-C9AC-F24B-AD5A-AAFB80A8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53214"/>
              </p:ext>
            </p:extLst>
          </p:nvPr>
        </p:nvGraphicFramePr>
        <p:xfrm>
          <a:off x="677333" y="1226981"/>
          <a:ext cx="9275560" cy="546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5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3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734">
                <a:tc>
                  <a:txBody>
                    <a:bodyPr/>
                    <a:lstStyle/>
                    <a:p>
                      <a:endParaRPr lang="en-US" sz="17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Appropriations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5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60853"/>
                  </a:ext>
                </a:extLst>
              </a:tr>
              <a:tr h="844336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Program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Bipartisan</a:t>
                      </a:r>
                      <a:r>
                        <a:rPr lang="en-US" sz="1700" b="1" baseline="0" dirty="0">
                          <a:solidFill>
                            <a:schemeClr val="accent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Infrastructure Package</a:t>
                      </a:r>
                      <a:endParaRPr lang="en-US" sz="1700" b="1" dirty="0">
                        <a:solidFill>
                          <a:schemeClr val="accent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Timeline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35"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Weatherization Assistance</a:t>
                      </a:r>
                      <a:r>
                        <a:rPr lang="en-US" sz="1700" b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Program (WAP)</a:t>
                      </a:r>
                      <a:endParaRPr lang="en-US" sz="1700" b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$3.5B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FY22 until expended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06330"/>
                  </a:ext>
                </a:extLst>
              </a:tr>
              <a:tr h="591035"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State</a:t>
                      </a:r>
                      <a:r>
                        <a:rPr lang="en-US" sz="1700" b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Energy Program (SEP)</a:t>
                      </a:r>
                      <a:endParaRPr lang="en-US" sz="1700" b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$500M</a:t>
                      </a:r>
                      <a:br>
                        <a:rPr lang="en-US" sz="17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</a:br>
                      <a:endParaRPr lang="en-US" sz="1700" b="0" i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FY22-26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035"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EE Revolving Loan Fund (RLF) Capitalization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$250M</a:t>
                      </a:r>
                    </a:p>
                    <a:p>
                      <a:endParaRPr lang="en-US" sz="1700" b="0" i="1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FY22 until expended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66039"/>
                  </a:ext>
                </a:extLst>
              </a:tr>
              <a:tr h="597937"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Energy Efficiency and Conservation Block Grant Program (EECBG)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$550M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FY22 until expended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035"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Low-Income Housing Energy Assistance Program (LIHEAP)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$500M</a:t>
                      </a:r>
                      <a:br>
                        <a:rPr lang="en-US" sz="17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</a:br>
                      <a:endParaRPr lang="en-US" sz="1700" b="1" dirty="0">
                        <a:solidFill>
                          <a:srgbClr val="FF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FY22-26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99636"/>
                  </a:ext>
                </a:extLst>
              </a:tr>
              <a:tr h="591035"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Workforce, Education &amp; Training programs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$60M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FY22-26/until expended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13459"/>
                  </a:ext>
                </a:extLst>
              </a:tr>
              <a:tr h="591035">
                <a:tc>
                  <a:txBody>
                    <a:bodyPr/>
                    <a:lstStyle/>
                    <a:p>
                      <a:r>
                        <a:rPr lang="en-US" sz="1700" b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INSULATE Buildings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$250M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FY22 until expended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90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A133-7CFE-614C-8E48-E7C91DC1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Residential 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D662-A82C-CB4F-ADF7-F75079DB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34" y="1796634"/>
            <a:ext cx="9391336" cy="4841457"/>
          </a:xfrm>
        </p:spPr>
        <p:txBody>
          <a:bodyPr>
            <a:noAutofit/>
          </a:bodyPr>
          <a:lstStyle/>
          <a:p>
            <a:r>
              <a:rPr lang="en-US" sz="1800" b="1" dirty="0"/>
              <a:t>Infrastructure Investment and Jobs Act, H.R. 3684 (enacted)</a:t>
            </a:r>
          </a:p>
          <a:p>
            <a:pPr lvl="1"/>
            <a:r>
              <a:rPr lang="en-US" sz="1800" dirty="0"/>
              <a:t>$250 million INSULATE (commercial/residential energy audits, upgrades, and retrofits) + $40 million competitive grants for energy auditors</a:t>
            </a:r>
          </a:p>
          <a:p>
            <a:pPr lvl="1"/>
            <a:r>
              <a:rPr lang="en-US" sz="1800" dirty="0"/>
              <a:t>$3.5 billion WAP</a:t>
            </a:r>
          </a:p>
          <a:p>
            <a:pPr lvl="1"/>
            <a:r>
              <a:rPr lang="en-US" sz="1800" dirty="0"/>
              <a:t>Both are complementary to HOPE for HOMES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b="1" dirty="0"/>
              <a:t>Build Back Better Act, H.R. 5376, pending</a:t>
            </a:r>
          </a:p>
          <a:p>
            <a:pPr lvl="1"/>
            <a:r>
              <a:rPr lang="en-US" sz="1800" dirty="0"/>
              <a:t>$3.5 trillion budget resolution NOW $1.75 trillion budget reconciliation</a:t>
            </a:r>
          </a:p>
          <a:p>
            <a:pPr lvl="1"/>
            <a:r>
              <a:rPr lang="en-US" sz="1800" dirty="0"/>
              <a:t>Senate legislation not yet released, but some pre-conferencing with House </a:t>
            </a:r>
          </a:p>
          <a:p>
            <a:pPr lvl="1"/>
            <a:r>
              <a:rPr lang="en-US" sz="1800" dirty="0"/>
              <a:t>HOPE for HOMES dropped from $9.5B to $6.25B</a:t>
            </a:r>
          </a:p>
          <a:p>
            <a:pPr lvl="1"/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C22D-EA92-3E44-BCF0-49CF5A10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4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Back Better Act - HOPE for HOMES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88307"/>
            <a:ext cx="9575938" cy="5122665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1800" dirty="0"/>
              <a:t>HOPE for HOMES is included in the House Build Back Better budget reconciliation package (H.R. 5376) at a funding level of </a:t>
            </a:r>
            <a:r>
              <a:rPr lang="en-US" sz="1800" b="1" dirty="0"/>
              <a:t>$6.25 billion through 2031.</a:t>
            </a:r>
          </a:p>
          <a:p>
            <a:pPr marL="800100" lvl="4" indent="-342900">
              <a:buFont typeface="Wingdings 3" charset="2"/>
              <a:buChar char=""/>
            </a:pPr>
            <a:r>
              <a:rPr lang="en-US" sz="1800" b="1" dirty="0"/>
              <a:t>$5.89 billion </a:t>
            </a:r>
            <a:r>
              <a:rPr lang="en-US" sz="1800" dirty="0"/>
              <a:t>in Home Owner Managing Energy Savings (HOMES) Rebates.</a:t>
            </a:r>
          </a:p>
          <a:p>
            <a:pPr marL="800100" lvl="4" indent="-342900">
              <a:buFont typeface="Wingdings 3" charset="2"/>
              <a:buChar char=""/>
            </a:pPr>
            <a:r>
              <a:rPr lang="en-US" sz="1800" b="1" dirty="0"/>
              <a:t>$360 million </a:t>
            </a:r>
            <a:r>
              <a:rPr lang="en-US" sz="1800" dirty="0"/>
              <a:t>in Home On-line Performance-Based Energy Efficiency (HOPE) Contractor Training Grants.</a:t>
            </a:r>
          </a:p>
          <a:p>
            <a:pPr marL="800100" lvl="4" indent="-342900">
              <a:buFont typeface="Wingdings 3" charset="2"/>
              <a:buChar char=""/>
            </a:pPr>
            <a:r>
              <a:rPr lang="en-US" sz="1800" dirty="0"/>
              <a:t>Reconciliation version: full legislative text of the standalone HOPE for HOMES bill cannot be included in the reconciliation package – much will be left to DOE in terms of implementation.</a:t>
            </a:r>
          </a:p>
          <a:p>
            <a:pPr marL="800100" lvl="4" indent="-342900">
              <a:buFont typeface="Wingdings 3" charset="2"/>
              <a:buChar char=""/>
            </a:pPr>
            <a:r>
              <a:rPr lang="en-US" sz="1800" dirty="0"/>
              <a:t>Partial performance/prescriptive approach from standalone version is NOT included in reconciliation version.</a:t>
            </a:r>
          </a:p>
          <a:p>
            <a:pPr marL="342900" lvl="3" indent="-342900">
              <a:buFont typeface="Wingdings 3" charset="2"/>
              <a:buChar char=""/>
            </a:pPr>
            <a:r>
              <a:rPr lang="en-US" sz="1800" dirty="0"/>
              <a:t>The Senate has yet to release bill text, but HOPE for HOMES is expected to be included.</a:t>
            </a:r>
          </a:p>
          <a:p>
            <a:pPr marL="342900" lvl="3" indent="-342900">
              <a:buFont typeface="Wingdings 3" charset="2"/>
              <a:buChar char="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41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Back Better Act - Tax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7825"/>
            <a:ext cx="9575938" cy="424589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House has voted to </a:t>
            </a:r>
            <a:r>
              <a:rPr lang="en-US" sz="1800" b="1" dirty="0"/>
              <a:t>extend and expand the 25C credit for ten years, through 2031. </a:t>
            </a:r>
          </a:p>
          <a:p>
            <a:pPr lvl="1"/>
            <a:r>
              <a:rPr lang="en-US" sz="1800" dirty="0"/>
              <a:t>Credit percentage increased from 10% to 30%. </a:t>
            </a:r>
          </a:p>
          <a:p>
            <a:pPr lvl="1"/>
            <a:r>
              <a:rPr lang="en-US" sz="1800" dirty="0"/>
              <a:t>Qualified Energy Property includes:</a:t>
            </a:r>
          </a:p>
          <a:p>
            <a:pPr lvl="2"/>
            <a:r>
              <a:rPr lang="en-US" dirty="0"/>
              <a:t>Electric Heat Pumps and Electric Heat Pump Water Heaters.</a:t>
            </a:r>
          </a:p>
          <a:p>
            <a:pPr lvl="2"/>
            <a:r>
              <a:rPr lang="en-US" dirty="0"/>
              <a:t>Central Air Conditioners.</a:t>
            </a:r>
          </a:p>
          <a:p>
            <a:pPr lvl="2"/>
            <a:r>
              <a:rPr lang="en-US" dirty="0"/>
              <a:t>Natural Gas, Propane, or Oil Water Heaters, Furnaces, or Hot Water Boilers.</a:t>
            </a:r>
          </a:p>
          <a:p>
            <a:r>
              <a:rPr lang="en-US" sz="1800" dirty="0"/>
              <a:t>The House has voted to</a:t>
            </a:r>
            <a:r>
              <a:rPr lang="en-US" sz="1800" b="1" dirty="0"/>
              <a:t> extend and expand the 45L tax credit through 2031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$2,500 credit for a Home that meets Energy Star Program Requirements. </a:t>
            </a:r>
          </a:p>
          <a:p>
            <a:pPr lvl="1"/>
            <a:r>
              <a:rPr lang="en-US" sz="1800" dirty="0"/>
              <a:t>$5,000 for a Home that meets Zero Ready Home Certification.</a:t>
            </a:r>
          </a:p>
          <a:p>
            <a:pPr lvl="1"/>
            <a:r>
              <a:rPr lang="en-US" sz="1800" dirty="0"/>
              <a:t>$500 or $1,000 available for Energy Star Multifamily New Construction National Program Requirements.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0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 Back Better Act – Additional Residential and Commercial EE Provisions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1364E7-0E37-40E7-9071-E63AE09D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5464"/>
            <a:ext cx="9575938" cy="5062536"/>
          </a:xfrm>
        </p:spPr>
        <p:txBody>
          <a:bodyPr>
            <a:normAutofit/>
          </a:bodyPr>
          <a:lstStyle/>
          <a:p>
            <a:r>
              <a:rPr lang="en-US" sz="1800" dirty="0"/>
              <a:t>The House has voted to extend and expand </a:t>
            </a:r>
            <a:r>
              <a:rPr lang="en-US" sz="1800" b="1" dirty="0"/>
              <a:t>Section 179D Deduction for Energy Efficient Commercial Buildings for ten years, through 2031</a:t>
            </a:r>
          </a:p>
          <a:p>
            <a:pPr lvl="1"/>
            <a:r>
              <a:rPr lang="en-US" sz="1800" dirty="0"/>
              <a:t>The total energy and power reduction percentage required for the deduction is reduced from 50% to 25%, which will incentivize additional participants using the deduction.</a:t>
            </a:r>
          </a:p>
          <a:p>
            <a:r>
              <a:rPr lang="en-US" sz="1800" b="1" dirty="0"/>
              <a:t>Codes</a:t>
            </a:r>
          </a:p>
          <a:p>
            <a:pPr lvl="1"/>
            <a:r>
              <a:rPr lang="en-US" sz="1800" b="1" dirty="0"/>
              <a:t>$100 million</a:t>
            </a:r>
            <a:r>
              <a:rPr lang="en-US" sz="1800" dirty="0"/>
              <a:t> for grants to assist state and local governments to adopt residential building codes that meet or exceed the 2021 International Energy Conservation Code, and </a:t>
            </a:r>
            <a:r>
              <a:rPr lang="en-US" sz="1800" b="1" dirty="0"/>
              <a:t>$200 million</a:t>
            </a:r>
            <a:r>
              <a:rPr lang="en-US" sz="1800" dirty="0"/>
              <a:t> for residential or commercial buildings that meet or exceed zero energy provisions in the 2021 IECC.</a:t>
            </a:r>
          </a:p>
          <a:p>
            <a:r>
              <a:rPr lang="en-US" sz="1800" b="1" dirty="0"/>
              <a:t>High-Efficiency Electric Home Rebate Program</a:t>
            </a:r>
          </a:p>
          <a:p>
            <a:pPr lvl="1"/>
            <a:r>
              <a:rPr lang="en-US" sz="1800" dirty="0"/>
              <a:t>H4H is paired with a $6.25 billion High-Efficiency Electric Home Rebate Program to provide homeowners rebates up to $10,000 for electric systems/appliances.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3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Appropriations – Annual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523"/>
            <a:ext cx="9575938" cy="4581840"/>
          </a:xfrm>
        </p:spPr>
        <p:txBody>
          <a:bodyPr>
            <a:normAutofit/>
          </a:bodyPr>
          <a:lstStyle/>
          <a:p>
            <a:r>
              <a:rPr lang="en-US" sz="1800" dirty="0"/>
              <a:t>DOE Residential Buildings Integration (RBI)</a:t>
            </a:r>
          </a:p>
          <a:p>
            <a:pPr lvl="1"/>
            <a:r>
              <a:rPr lang="en-US" sz="1800" dirty="0"/>
              <a:t>Funding proposed at $60M (House) and $72M (Senate).</a:t>
            </a:r>
          </a:p>
          <a:p>
            <a:pPr lvl="1"/>
            <a:r>
              <a:rPr lang="en-US" sz="1800" dirty="0"/>
              <a:t>President Biden requested $72M in his FY22 Budget.</a:t>
            </a:r>
          </a:p>
          <a:p>
            <a:r>
              <a:rPr lang="en-US" sz="1800" dirty="0"/>
              <a:t>State Energy Program (SEP)</a:t>
            </a:r>
          </a:p>
          <a:p>
            <a:pPr lvl="1"/>
            <a:r>
              <a:rPr lang="en-US" sz="1800" dirty="0"/>
              <a:t>Funding proposed at $70M (House) and $70M (Senate).</a:t>
            </a:r>
          </a:p>
          <a:p>
            <a:pPr lvl="1"/>
            <a:r>
              <a:rPr lang="en-US" sz="1800" dirty="0"/>
              <a:t>President Biden requested $62.5M in his FY22 Budget.</a:t>
            </a:r>
          </a:p>
          <a:p>
            <a:r>
              <a:rPr lang="en-US" sz="1800" dirty="0"/>
              <a:t>Weatherization Assistance Program (WAP)</a:t>
            </a:r>
          </a:p>
          <a:p>
            <a:pPr lvl="1"/>
            <a:r>
              <a:rPr lang="en-US" sz="1800" dirty="0"/>
              <a:t>Funding proposed at $375M (House) and $375M (Senate).</a:t>
            </a:r>
          </a:p>
          <a:p>
            <a:pPr lvl="1"/>
            <a:r>
              <a:rPr lang="en-US" sz="1800" dirty="0"/>
              <a:t>President Biden requested $390M in his FY22 Budget.</a:t>
            </a:r>
          </a:p>
          <a:p>
            <a:r>
              <a:rPr lang="en-US" sz="1800" dirty="0"/>
              <a:t>These figures are all in addition to funding that passed through the Bipartisan Infrastructure Package in November.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86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77054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acet">
  <a:themeElements>
    <a:clrScheme name="Custom 7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02868"/>
      </a:accent1>
      <a:accent2>
        <a:srgbClr val="BF0A3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BE092F"/>
      </a:hlink>
      <a:folHlink>
        <a:srgbClr val="991C3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NEEP PPT Template</Template>
  <TotalTime>26389</TotalTime>
  <Words>916</Words>
  <Application>Microsoft Macintosh PowerPoint</Application>
  <PresentationFormat>Widescreen</PresentationFormat>
  <Paragraphs>116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Trebuchet MS</vt:lpstr>
      <vt:lpstr>Univers</vt:lpstr>
      <vt:lpstr>Wingdings</vt:lpstr>
      <vt:lpstr>Wingdings 3</vt:lpstr>
      <vt:lpstr>1_Custom Design</vt:lpstr>
      <vt:lpstr>Custom Design</vt:lpstr>
      <vt:lpstr>1_Office Theme</vt:lpstr>
      <vt:lpstr>Facet</vt:lpstr>
      <vt:lpstr>Setting the Stage for Success</vt:lpstr>
      <vt:lpstr>Session Agenda</vt:lpstr>
      <vt:lpstr>Big Picture</vt:lpstr>
      <vt:lpstr>Infrastructure Investment and Jobs Act</vt:lpstr>
      <vt:lpstr>Big Picture Residential EE Update</vt:lpstr>
      <vt:lpstr>Build Back Better Act - HOPE for HOMES</vt:lpstr>
      <vt:lpstr>Build Back Better Act - Tax Credits</vt:lpstr>
      <vt:lpstr>Build Back Better Act – Additional Residential and Commercial EE Provisions</vt:lpstr>
      <vt:lpstr>FY22 Appropriations – Annual Process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Miziolek, Claire</dc:creator>
  <cp:lastModifiedBy>Skip Wiltshire-Gordon</cp:lastModifiedBy>
  <cp:revision>615</cp:revision>
  <cp:lastPrinted>2021-09-23T15:53:00Z</cp:lastPrinted>
  <dcterms:created xsi:type="dcterms:W3CDTF">2017-05-08T15:01:32Z</dcterms:created>
  <dcterms:modified xsi:type="dcterms:W3CDTF">2021-12-15T22:29:42Z</dcterms:modified>
  <cp:contentStatus/>
</cp:coreProperties>
</file>