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Roboto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LNLFpZxO/zKpKxu5OcWDOhS1P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8EBE52-702F-4BFF-8CD7-8D265F9D911F}">
  <a:tblStyle styleId="{F18EBE52-702F-4BFF-8CD7-8D265F9D911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0fa717be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80fa717be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0ff83ab75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40ff83ab75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want the rebates to reach folks without great tax </a:t>
            </a:r>
            <a:r>
              <a:rPr lang="en"/>
              <a:t>liability.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Tax credits will be a great fit for households with tax liability.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0ff83ab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40ff83ab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22f6f7ab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422f6f7ab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fa717be6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280fa717be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Reduce and Protect Energy Bills for Recipient Households 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Deliver Efficiency First 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Focus on Disadvantaged Communities (DI) and  Low-to-Moderate Income Households (LMI) 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We want to hear from you as to how we can help get these rebates out the door and into the homes of people you are serving. 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Qualified Electrical Projects </a:t>
            </a:r>
            <a:endParaRPr>
              <a:solidFill>
                <a:schemeClr val="dk1"/>
              </a:solidFill>
            </a:endParaRPr>
          </a:p>
          <a:p>
            <a:pPr indent="-29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Income based</a:t>
            </a:r>
            <a:endParaRPr>
              <a:solidFill>
                <a:schemeClr val="dk1"/>
              </a:solidFill>
            </a:endParaRPr>
          </a:p>
          <a:p>
            <a:pPr indent="-298453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50% of the cost for incomes 80 to 150% of area median income</a:t>
            </a:r>
            <a:endParaRPr>
              <a:solidFill>
                <a:schemeClr val="dk1"/>
              </a:solidFill>
            </a:endParaRPr>
          </a:p>
          <a:p>
            <a:pPr indent="-298453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100% of the cost for incomes &lt; 80% of area median income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Pg 71 In Requirements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4.2.2.2.1. Insulation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Eligible products include ENERGY STAR-certified blanket (batts and rolls) insulation, loose-fill insulation, blown-in insulation, rigid board (foam or fiber) insulation, spray foam, and foamed-in-place forms of insulation.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Duct ventilation is also eligible for rebates. Insulation must be properly installed to qualify for a rebate. Insulation with low embodied carbon is encouraged.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Modeled Home Efficiency Rebates is a program path within Section 50121, using calibrated home energy models consistent with the BPI-2400 standard to estimate energy savings prior to the upgrades, providing rebates for homes predicted to achieve a minimum of 20% energy savings.</a:t>
            </a:r>
            <a:br>
              <a:rPr lang="en"/>
            </a:b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Measured Home Efficiency Rebates is a program path within Section 50121, using a DOE- approved open-source measurement and verification (M&amp;V) methodology to measure home energy savings post-installation of the upgrades, providing rebates for homes or a portfolio of homes that achieve measured energy savings of at least 15%.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IRA Section 50121 provides larger rebates for single-family homes occupied by low-income households (below 80% AMI)21 and allows States to request authority to provide even larger rebates – up to 100% of project costs – to allow meaningful retrofits of low-income homes.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addition, Section 50121 provides incentives to encourage contractors and aggregators to serve disadvantaged communities.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0ff83ab75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40ff83ab75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Pg 32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3.2.2. Program Requirements: Home Assessments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E599"/>
                </a:highlight>
                <a:latin typeface="Roboto Light"/>
                <a:ea typeface="Roboto Light"/>
                <a:cs typeface="Roboto Light"/>
                <a:sym typeface="Roboto Light"/>
              </a:rPr>
              <a:t>An assessment is required for every single-family home and multifamily building receiving Home</a:t>
            </a:r>
            <a:endParaRPr>
              <a:solidFill>
                <a:schemeClr val="dk1"/>
              </a:solidFill>
              <a:highlight>
                <a:srgbClr val="FFE599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E599"/>
                </a:highlight>
                <a:latin typeface="Roboto Light"/>
                <a:ea typeface="Roboto Light"/>
                <a:cs typeface="Roboto Light"/>
                <a:sym typeface="Roboto Light"/>
              </a:rPr>
              <a:t>Efficiency Rebates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Home assessments are an important component of consumer protection to better understand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potential risks and benefits to a household pursuing an upgrade. In addition, States must ensure that consumers are aware where certain QEPs could result in unintended consequences, including increased utility bills due to fuel switching.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limited home assessments consists of, at a minimum: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recommendation of a properly sized unit recommended by a qualified contractor for HVAC.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 onsite visual inspection of the existing condition of duct sealing for HVAC &amp; envelope.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the upgrade includes a fuel switch, an estimate of utility bill impacts and written acknowledgement by the consumer.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0fa717b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280fa717b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you: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are you already serving income </a:t>
            </a:r>
            <a:r>
              <a:rPr lang="en"/>
              <a:t>qualified</a:t>
            </a:r>
            <a:r>
              <a:rPr lang="en"/>
              <a:t> households?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Are you working in utility areas who are already utilizing rebates?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can we help you connect your income qualified customers with rebates and ENERGY STAR </a:t>
            </a:r>
            <a:r>
              <a:rPr lang="en"/>
              <a:t>electrical</a:t>
            </a:r>
            <a:r>
              <a:rPr lang="en"/>
              <a:t> appliances?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0ff83ab7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40ff83ab7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Pg 72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 eligible entity representative (governmental, philanthropic, commercial, or nonprofit) that applies for and receives a rebate on behalf of an eligible entity and performs the installation of the QEP shall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receive an incentive payment not to exceed $500 in addition to the available rebate.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States may elect to reserve these incentives for projects carried out in homes and dwelling units with </a:t>
            </a:r>
            <a:r>
              <a:rPr lang="en" u="sng"/>
              <a:t>households less than 80% AMI, and/or for installations of equipment not commonly installed to encourage contractors to serve low-income households and learn how to install newer technologies.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0ff83ab75_0_15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240ff83ab75_0_1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240ff83ab75_0_1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40ff83ab75_0_19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240ff83ab75_0_19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240ff83ab75_0_1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40ff83ab75_0_1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40ff83ab75_0_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g240ff83ab75_0_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g240ff83ab75_0_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40ff83ab75_0_16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240ff83ab75_0_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40ff83ab75_0_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240ff83ab75_0_16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240ff83ab75_0_16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240ff83ab75_0_1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40ff83ab75_0_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240ff83ab75_0_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40ff83ab75_0_17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240ff83ab75_0_17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240ff83ab75_0_1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40ff83ab75_0_18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240ff83ab75_0_1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0ff83ab75_0_18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40ff83ab75_0_18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240ff83ab75_0_18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240ff83ab75_0_18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240ff83ab75_0_1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40ff83ab75_0_19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240ff83ab75_0_1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0ff83ab75_0_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40ff83ab75_0_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40ff83ab75_0_1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ergyoffice.colorado.gov/federal-funding-incentives/inflation-reduction-act-tax-credits-incentives" TargetMode="External"/><Relationship Id="rId4" Type="http://schemas.openxmlformats.org/officeDocument/2006/relationships/hyperlink" Target="mailto:ceo_buildingdecarb@state.co.us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8450" y="8450"/>
            <a:ext cx="9144000" cy="42036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7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Colorado Energy Office (CEO)</a:t>
            </a:r>
            <a:r>
              <a:rPr lang="en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78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 Energy Rebate Programs through the </a:t>
            </a:r>
            <a:br>
              <a:rPr lang="en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Inflation Reduction Act (IRA)</a:t>
            </a:r>
            <a:endParaRPr sz="278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11700" y="2797175"/>
            <a:ext cx="85206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sz="2025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0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September 2023</a:t>
            </a:r>
            <a:endParaRPr sz="202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0fa717be6_0_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Tech Requires New Training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upskill initiatives existing HVAC and plumbing contractors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updating training pathways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recruitment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more people into heat pump and heat pump water heater fields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&amp; Support Recognized Certifications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g280fa717be6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80fa717be6_0_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80fa717be6_0_134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Contractor Certifications </a:t>
            </a:r>
            <a:endParaRPr b="0" i="0" sz="2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280fa717be6_0_1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49" name="Google Shape;149;g280fa717be6_0_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0ff83ab75_0_3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6938"/>
              <a:buNone/>
            </a:pPr>
            <a:r>
              <a:t/>
            </a:r>
            <a:endParaRPr sz="4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306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4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Combine a rebate with other Federal funds </a:t>
            </a:r>
            <a:endParaRPr sz="4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4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Combine a rebate with non-Federal funds (e.g. utility programs)</a:t>
            </a:r>
            <a:endParaRPr sz="4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4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Stack rebate funds with tax credits </a:t>
            </a:r>
            <a:endParaRPr sz="4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67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67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205714"/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g240ff83ab75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40ff83ab75_0_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40ff83ab75_0_323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Stacking / Braiding Rebates </a:t>
            </a:r>
            <a:endParaRPr b="0" i="0" sz="2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g240ff83ab75_0_3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59" name="Google Shape;159;g240ff83ab75_0_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0ff83ab75_0_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workforce to serve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Disproportionately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Impacted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(DI) Communities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certifications &amp; support certification pathways that support sector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Create/ align with a </a:t>
            </a:r>
            <a:r>
              <a:rPr lang="en" sz="1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Qualified Contractor List(s)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throughout the State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easy to interact with rebates that support households &amp; installers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contracts to confidently share about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within construction sector, personal communities and in their business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g240ff83ab75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40ff83ab75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40ff83ab75_0_10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Summary 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240ff83ab75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69" name="Google Shape;169;g240ff83ab75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22f6f7abe_0_25"/>
          <p:cNvSpPr txBox="1"/>
          <p:nvPr>
            <p:ph idx="1" type="body"/>
          </p:nvPr>
        </p:nvSpPr>
        <p:spPr>
          <a:xfrm>
            <a:off x="311700" y="1152475"/>
            <a:ext cx="816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We’ll continue engaging with EEBC’s Action Groups &amp; Core Group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We’ll work with EEBC to send follow up to gain your feedback &amp; questions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Visit our website and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 up to receive updates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 IRA Rebates in Colorado 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https://energyoffice.colorado.gov/federal-funding-incentives/inflation-reduction-act-tax-credits-incentives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Email: 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ceo_buildingdecarb@state.co.us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				Thank you!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g2422f6f7abe_0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422f6f7abe_0_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422f6f7abe_0_25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g2422f6f7abe_0_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79" name="Google Shape;179;g2422f6f7abe_0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Home Energy Rebates</a:t>
            </a:r>
            <a:endParaRPr/>
          </a:p>
        </p:txBody>
      </p:sp>
      <p:sp>
        <p:nvSpPr>
          <p:cNvPr id="185" name="Google Shape;18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"/>
            <a:ext cx="9143999" cy="502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Overview for </a:t>
            </a: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15-minutes today with EEBC 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IRA Home Rebate Program Requirements &amp; Design Goals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Define Qualified Electrical Projects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Gain Your initial feedback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0fa717be6_0_1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workforce to serve Disproportionately Impacted (DI) Communities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certifications &amp; </a:t>
            </a:r>
            <a:r>
              <a:rPr lang="en" sz="1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certification pathways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that support sector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Align with a </a:t>
            </a:r>
            <a:r>
              <a:rPr lang="en" sz="1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Qualified Contractor List(s)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throughout the State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rebate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that are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easy to interact with which support households &amp; installers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contracts to confidently share about opportunities within construction sector, personal communities and in their business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g280fa717be6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80fa717be6_0_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80fa717be6_0_156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Rebate Program Goals &amp; Requirements </a:t>
            </a: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280fa717be6_0_1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0" name="Google Shape;80;g280fa717be6_0_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Programs CEO will administer with IRA funding: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3"/>
          <p:cNvGraphicFramePr/>
          <p:nvPr/>
        </p:nvGraphicFramePr>
        <p:xfrm>
          <a:off x="595375" y="13583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{F18EBE52-702F-4BFF-8CD7-8D265F9D911F}</a:tableStyleId>
              </a:tblPr>
              <a:tblGrid>
                <a:gridCol w="3462250"/>
                <a:gridCol w="3009375"/>
                <a:gridCol w="1612900"/>
              </a:tblGrid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Title</a:t>
                      </a:r>
                      <a:endParaRPr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 Amount </a:t>
                      </a:r>
                      <a:endParaRPr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105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IRA 50122: </a:t>
                      </a:r>
                      <a:b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</a:b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Home </a:t>
                      </a:r>
                      <a:r>
                        <a:rPr b="1"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Electrification and Appliance</a:t>
                      </a: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Rebates (HEAR) or (HEERA) </a:t>
                      </a:r>
                      <a:endParaRPr sz="1600" u="none" cap="none" strike="noStrike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Electrification of </a:t>
                      </a:r>
                      <a:r>
                        <a:rPr b="1"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efficient appliances</a:t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$70.3M</a:t>
                      </a:r>
                      <a:endParaRPr sz="1600" u="none" cap="none" strike="noStrike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34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IRA 50121: </a:t>
                      </a:r>
                      <a:b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</a:b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Home Energy</a:t>
                      </a:r>
                      <a:r>
                        <a:rPr lang="en" sz="16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b="1"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Performance</a:t>
                      </a: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-Based, Whole Home Rebates (HOMES)</a:t>
                      </a:r>
                      <a:endParaRPr sz="1600" u="none" cap="none" strike="noStrike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Energy </a:t>
                      </a:r>
                      <a:r>
                        <a:rPr b="1" lang="en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efficiency retrofits</a:t>
                      </a: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with savings based on energy saved, either modeled or measured</a:t>
                      </a:r>
                      <a:endParaRPr sz="1600" u="none" cap="none" strike="noStrike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$69.9M</a:t>
                      </a:r>
                      <a:endParaRPr sz="1600" u="none" cap="none" strike="noStrike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91" name="Google Shape;91;p3"/>
          <p:cNvSpPr txBox="1"/>
          <p:nvPr/>
        </p:nvSpPr>
        <p:spPr>
          <a:xfrm>
            <a:off x="2356188" y="4532700"/>
            <a:ext cx="5401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Roboto"/>
                <a:ea typeface="Roboto"/>
                <a:cs typeface="Roboto"/>
                <a:sym typeface="Roboto"/>
              </a:rPr>
              <a:t>** Home Energy Rebate Program funds are not yet available. </a:t>
            </a:r>
            <a:endParaRPr b="0" i="1" sz="1400" u="none" cap="none" strike="noStrike">
              <a:solidFill>
                <a:srgbClr val="000000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idx="1" type="body"/>
          </p:nvPr>
        </p:nvSpPr>
        <p:spPr>
          <a:xfrm>
            <a:off x="311700" y="11361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288865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949"/>
              <a:buFont typeface="Roboto"/>
              <a:buChar char="●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 i</a:t>
            </a: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nclude point of sale rebates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886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9"/>
              <a:buFont typeface="Roboto"/>
              <a:buChar char="●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$14,000 cap per household, will be income-based </a:t>
            </a:r>
            <a:b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42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Mechanicals &amp; </a:t>
            </a:r>
            <a:r>
              <a:rPr lang="en" sz="1642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Appliances: </a:t>
            </a: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			</a:t>
            </a:r>
            <a:r>
              <a:rPr i="1"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*all must be Energy Star certified </a:t>
            </a:r>
            <a:endParaRPr i="1"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2867" lvl="1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"/>
              <a:buFont typeface="Roboto"/>
              <a:buChar char="○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Heat pumps for space heating &amp; cooling (up to $8000) 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2867" lvl="1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"/>
              <a:buFont typeface="Roboto"/>
              <a:buChar char="○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Heat pump water heater (up to </a:t>
            </a: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$1750)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2867" lvl="1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"/>
              <a:buFont typeface="Roboto"/>
              <a:buChar char="○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Heat pump clothes dryer (up to $840)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2867" lvl="1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"/>
              <a:buFont typeface="Roboto"/>
              <a:buChar char="○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Electric stove, cooktop, range, oven (up to $840) 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42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Enabling Upgrades: 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2867" lvl="0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"/>
              <a:buFont typeface="Roboto"/>
              <a:buChar char="●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Electric load service center (up to </a:t>
            </a: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$4000) 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2867" lvl="0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"/>
              <a:buFont typeface="Roboto"/>
              <a:buChar char="●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Electric wiring (up to $2500) 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2867" lvl="0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"/>
              <a:buFont typeface="Roboto"/>
              <a:buChar char="●"/>
            </a:pPr>
            <a:r>
              <a:rPr lang="en" sz="164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Insulation, Air sealing, mechanical ventilation (up to $1600) </a:t>
            </a:r>
            <a:endParaRPr sz="164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B6D7A8"/>
                </a:solidFill>
                <a:latin typeface="Roboto"/>
                <a:ea typeface="Roboto"/>
                <a:cs typeface="Roboto"/>
                <a:sym typeface="Roboto"/>
              </a:rPr>
              <a:t>HEAR: Home Electrification and </a:t>
            </a:r>
            <a:r>
              <a:rPr b="0" i="0" lang="en" sz="1800" u="sng" cap="none" strike="noStrike">
                <a:solidFill>
                  <a:srgbClr val="B6D7A8"/>
                </a:solidFill>
                <a:latin typeface="Roboto"/>
                <a:ea typeface="Roboto"/>
                <a:cs typeface="Roboto"/>
                <a:sym typeface="Roboto"/>
              </a:rPr>
              <a:t>Appliance</a:t>
            </a:r>
            <a:r>
              <a:rPr b="0" i="0" lang="en" sz="1800" cap="none" strike="noStrike">
                <a:solidFill>
                  <a:srgbClr val="B6D7A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800" u="none" cap="none" strike="noStrike">
                <a:solidFill>
                  <a:srgbClr val="B6D7A8"/>
                </a:solidFill>
                <a:latin typeface="Roboto"/>
                <a:ea typeface="Roboto"/>
                <a:cs typeface="Roboto"/>
                <a:sym typeface="Roboto"/>
              </a:rPr>
              <a:t>Rebates</a:t>
            </a:r>
            <a:r>
              <a:rPr b="0" i="0" lang="en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	IRA 50122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 Efficiency Electric Home Rebate Program		</a:t>
            </a:r>
            <a:r>
              <a:rPr b="0" i="1" lang="en" sz="1800" u="none" cap="none" strike="noStrike">
                <a:solidFill>
                  <a:srgbClr val="D9EAD3"/>
                </a:solidFill>
                <a:latin typeface="Roboto"/>
                <a:ea typeface="Roboto"/>
                <a:cs typeface="Roboto"/>
                <a:sym typeface="Roboto"/>
              </a:rPr>
              <a:t>DOE Max</a:t>
            </a:r>
            <a:r>
              <a:rPr i="1" lang="en" sz="1800">
                <a:solidFill>
                  <a:srgbClr val="D9EAD3"/>
                </a:solidFill>
                <a:latin typeface="Roboto"/>
                <a:ea typeface="Roboto"/>
                <a:cs typeface="Roboto"/>
                <a:sym typeface="Roboto"/>
              </a:rPr>
              <a:t>imum</a:t>
            </a:r>
            <a:r>
              <a:rPr b="0" i="1" lang="en" sz="1800" u="none" cap="none" strike="noStrike">
                <a:solidFill>
                  <a:srgbClr val="D9EAD3"/>
                </a:solidFill>
                <a:latin typeface="Roboto"/>
                <a:ea typeface="Roboto"/>
                <a:cs typeface="Roboto"/>
                <a:sym typeface="Roboto"/>
              </a:rPr>
              <a:t> Requirements</a:t>
            </a:r>
            <a:r>
              <a:rPr b="0" i="0" lang="en" sz="1800" u="none" cap="none" strike="noStrike">
                <a:solidFill>
                  <a:srgbClr val="D9EAD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800" y="4465470"/>
            <a:ext cx="1965424" cy="47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2356188" y="4532700"/>
            <a:ext cx="5401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">
                <a:highlight>
                  <a:srgbClr val="FFF2CC"/>
                </a:highlight>
                <a:latin typeface="Roboto"/>
                <a:ea typeface="Roboto"/>
                <a:cs typeface="Roboto"/>
                <a:sym typeface="Roboto"/>
              </a:rPr>
              <a:t>Can be used for new construction or 1st purchase of appliance </a:t>
            </a:r>
            <a:endParaRPr b="0" i="1" sz="1400" u="none" cap="none" strike="noStrike">
              <a:solidFill>
                <a:srgbClr val="000000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316300" y="1279000"/>
            <a:ext cx="87048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Energy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efficiency retrofits</a:t>
            </a:r>
            <a:r>
              <a:rPr lang="en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with savings based on energy saved, either modeled or measured</a:t>
            </a:r>
            <a:endParaRPr sz="146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Tiered rebates based on income AND energy savings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Likely focusing on multi-family homes/ buildings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Energy savings may either be modeled OR measured, TBD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Modeled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rebates for homes predicted to achieve a minimum of 20% energy savings.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Measured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rebates for homes that achieve measured energy savings of at least 15%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HOMES: Home Energy </a:t>
            </a:r>
            <a:r>
              <a:rPr b="0" i="0" lang="en" sz="1700" u="sng" cap="none" strike="noStrike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r>
              <a:rPr b="0" i="0" lang="en" sz="1700" cap="none" strike="noStrike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700" u="none" cap="none" strike="noStrike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Based Whole Home Rebates </a:t>
            </a: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IRA 50121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1700" u="none" cap="none" strike="noStrike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DOE Max. Requirements</a:t>
            </a:r>
            <a:endParaRPr b="0" i="1" sz="1700" u="none" cap="none" strike="noStrike">
              <a:solidFill>
                <a:srgbClr val="C9DA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725" y="44654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0ff83ab75_0_3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Home </a:t>
            </a:r>
            <a:r>
              <a:rPr b="1" lang="en" sz="1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Efficiency </a:t>
            </a:r>
            <a:r>
              <a:rPr lang="en" sz="1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Rebates (HOMES) + </a:t>
            </a:r>
            <a:r>
              <a:rPr lang="en" sz="1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Electric</a:t>
            </a:r>
            <a:r>
              <a:rPr lang="en" sz="17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Heat Pumps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assessment is required for every single-family home and multifamily building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Standard BPI/ HERS type assessments, based on ASHRAE Codes 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Quality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compliance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checks after installation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g240ff83ab75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40ff83ab75_0_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40ff83ab75_0_314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 Assessments </a:t>
            </a:r>
            <a:endParaRPr b="0" i="0" sz="2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g240ff83ab75_0_3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20" name="Google Shape;120;g240ff83ab75_0_3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80fa717be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0" y="4465470"/>
            <a:ext cx="1319900" cy="4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80fa717be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80fa717be6_0_0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Designing a Program for </a:t>
            </a: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Consumer Experience: 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280fa717be6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29" name="Google Shape;129;g280fa717be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80fa717be6_0_0"/>
          <p:cNvPicPr preferRelativeResize="0"/>
          <p:nvPr/>
        </p:nvPicPr>
        <p:blipFill rotWithShape="1">
          <a:blip r:embed="rId6">
            <a:alphaModFix/>
          </a:blip>
          <a:srcRect b="0" l="15153" r="0" t="16701"/>
          <a:stretch/>
        </p:blipFill>
        <p:spPr>
          <a:xfrm>
            <a:off x="2082440" y="1296400"/>
            <a:ext cx="4979125" cy="303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0ff83ab75_0_280"/>
          <p:cNvSpPr txBox="1"/>
          <p:nvPr/>
        </p:nvSpPr>
        <p:spPr>
          <a:xfrm>
            <a:off x="472375" y="1617450"/>
            <a:ext cx="8207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order to encourage the </a:t>
            </a: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deployment</a:t>
            </a: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rebates throughout the State, </a:t>
            </a:r>
            <a:b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 have the opportunity to provide </a:t>
            </a: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incentives</a:t>
            </a: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an eligible entity </a:t>
            </a:r>
            <a:b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b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eligible entity that performs the installation of the Qualified </a:t>
            </a: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Electrical</a:t>
            </a:r>
            <a:r>
              <a:rPr lang="en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Project could receive up to $500 </a:t>
            </a:r>
            <a:endParaRPr sz="180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240ff83ab75_0_280"/>
          <p:cNvSpPr/>
          <p:nvPr/>
        </p:nvSpPr>
        <p:spPr>
          <a:xfrm>
            <a:off x="0" y="318525"/>
            <a:ext cx="9144000" cy="7848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Incentives: 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g240ff83ab75_0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50" y="4500270"/>
            <a:ext cx="1965424" cy="47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40ff83ab75_0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900" y="4465475"/>
            <a:ext cx="647008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40ff83ab75_0_2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