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68" r:id="rId5"/>
    <p:sldId id="272" r:id="rId6"/>
    <p:sldId id="273" r:id="rId7"/>
    <p:sldId id="265" r:id="rId8"/>
    <p:sldId id="274" r:id="rId9"/>
    <p:sldId id="275"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17D8A3-9AAD-4308-BFBE-67BC4F4E5E5F}" name="Rupp, Shawn" initials="RS" userId="S::37856@bouldercounty.org::c8959acb-1672-43a3-a520-3e878034835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3C3"/>
    <a:srgbClr val="00A886"/>
    <a:srgbClr val="008265"/>
    <a:srgbClr val="004839"/>
    <a:srgbClr val="C4DAD2"/>
    <a:srgbClr val="9DC3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8B16B-FF11-CFB2-1F97-A2061E5CC2F5}" v="1109" dt="2024-03-12T23:35:05.412"/>
    <p1510:client id="{6E61A0D6-49F8-F844-801C-14C7607DDF9B}" v="152" dt="2024-03-13T14:38:11.430"/>
    <p1510:client id="{9703EFF4-D346-4684-9A9D-96875BCBB140}" v="16" dt="2024-03-12T20:50:25.779"/>
    <p1510:client id="{A8E20781-9821-48B4-A37C-56F5FA56451A}" v="1323" dt="2024-03-12T21:45:01.047"/>
    <p1510:client id="{F82AFD26-14BE-BC07-1C61-E7333A51BB9A}" v="89" dt="2024-03-12T21:35:43.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3216B-D90B-4C17-B4AC-CBF17F7D80D8}" type="datetimeFigureOut">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FAFC7-54B1-4AF7-B400-F43057B66FFB}" type="slidenum">
              <a:t>‹#›</a:t>
            </a:fld>
            <a:endParaRPr lang="en-US"/>
          </a:p>
        </p:txBody>
      </p:sp>
    </p:spTree>
    <p:extLst>
      <p:ext uri="{BB962C8B-B14F-4D97-AF65-F5344CB8AC3E}">
        <p14:creationId xmlns:p14="http://schemas.microsoft.com/office/powerpoint/2010/main" val="2532667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b372cfa990_0_37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a:t>Unbiased resource to residents looking to improve home comfort, efficiency, and carbon footprint - We help residents navigate the complex and sometimes hard-to-understand landscape of efficiency, contractors, and rebates/incentives</a:t>
            </a:r>
          </a:p>
        </p:txBody>
      </p:sp>
      <p:sp>
        <p:nvSpPr>
          <p:cNvPr id="131" name="Google Shape;131;gb372cfa990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617734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b372cfa990_0_37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a:t>Unbiased resource to residents looking to improve home comfort, efficiency, and carbon footprint - We help residents navigate the complex and sometimes hard-to-understand landscape of efficiency, contractors, and rebates/incentives</a:t>
            </a:r>
          </a:p>
        </p:txBody>
      </p:sp>
      <p:sp>
        <p:nvSpPr>
          <p:cNvPr id="131" name="Google Shape;131;gb372cfa990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b372cfa990_0_37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a:cs typeface="Calibri"/>
              </a:rPr>
              <a:t>Read chart, note nearly 50% of the homes are above 2018 code (including those that have registered with Xcel and those that have not yet done so) </a:t>
            </a:r>
            <a:r>
              <a:rPr lang="en-US" dirty="0">
                <a:cs typeface="Calibri"/>
              </a:rPr>
              <a:t>and</a:t>
            </a:r>
            <a:r>
              <a:rPr lang="en-US">
                <a:cs typeface="Calibri"/>
              </a:rPr>
              <a:t> that at least 11% are all electric. </a:t>
            </a:r>
          </a:p>
        </p:txBody>
      </p:sp>
      <p:sp>
        <p:nvSpPr>
          <p:cNvPr id="131" name="Google Shape;131;gb372cfa990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413120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b372cfa990_0_37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a:cs typeface="Calibri"/>
              </a:rPr>
              <a:t>Compare our results to a similar effort after the Tubbs Fire in Sonoma County. We achieved 10x the participation rate</a:t>
            </a:r>
          </a:p>
        </p:txBody>
      </p:sp>
      <p:sp>
        <p:nvSpPr>
          <p:cNvPr id="131" name="Google Shape;131;gb372cfa990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35790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b372cfa990_0_37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a:t>What went wrong? Despite clear program requirements and a free advising service for homeowners, builders, and contractors, we failed to anticipate the apparent need for greater education of the building trades on how to properly choose equipment that will meet the home’s needs and install it correctly.</a:t>
            </a:r>
          </a:p>
        </p:txBody>
      </p:sp>
      <p:sp>
        <p:nvSpPr>
          <p:cNvPr id="131" name="Google Shape;131;gb372cfa990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5554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581B-7511-784A-995E-AA3006ACDF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93F849-665F-4A46-AD44-47F886834A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F8BD1B-C6DC-1A4C-B2A9-A0EC6C526C9D}"/>
              </a:ext>
            </a:extLst>
          </p:cNvPr>
          <p:cNvSpPr>
            <a:spLocks noGrp="1"/>
          </p:cNvSpPr>
          <p:nvPr>
            <p:ph type="dt" sz="half" idx="10"/>
          </p:nvPr>
        </p:nvSpPr>
        <p:spPr/>
        <p:txBody>
          <a:bodyPr/>
          <a:lstStyle/>
          <a:p>
            <a:fld id="{625DE9C5-7AF3-3E43-9A92-B69939429E33}" type="datetimeFigureOut">
              <a:rPr lang="en-US" smtClean="0"/>
              <a:t>3/13/2024</a:t>
            </a:fld>
            <a:endParaRPr lang="en-US"/>
          </a:p>
        </p:txBody>
      </p:sp>
      <p:sp>
        <p:nvSpPr>
          <p:cNvPr id="5" name="Footer Placeholder 4">
            <a:extLst>
              <a:ext uri="{FF2B5EF4-FFF2-40B4-BE49-F238E27FC236}">
                <a16:creationId xmlns:a16="http://schemas.microsoft.com/office/drawing/2014/main" id="{9F483A5D-569E-A94B-8468-FA0E73E25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DC359E-5AF0-E246-9551-AB486B8632BD}"/>
              </a:ext>
            </a:extLst>
          </p:cNvPr>
          <p:cNvSpPr>
            <a:spLocks noGrp="1"/>
          </p:cNvSpPr>
          <p:nvPr>
            <p:ph type="sldNum" sz="quarter" idx="12"/>
          </p:nvPr>
        </p:nvSpPr>
        <p:spPr/>
        <p:txBody>
          <a:bodyPr/>
          <a:lstStyle/>
          <a:p>
            <a:fld id="{CD00F853-93A7-694F-9579-E0459FE46020}" type="slidenum">
              <a:rPr lang="en-US" smtClean="0"/>
              <a:t>‹#›</a:t>
            </a:fld>
            <a:endParaRPr lang="en-US"/>
          </a:p>
        </p:txBody>
      </p:sp>
    </p:spTree>
    <p:extLst>
      <p:ext uri="{BB962C8B-B14F-4D97-AF65-F5344CB8AC3E}">
        <p14:creationId xmlns:p14="http://schemas.microsoft.com/office/powerpoint/2010/main" val="3419160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A8FA-BE77-9746-B30D-B9A33CEEAB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1A7E0F-6284-964B-81FE-221CB80742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B66AD-77C3-EB45-8E67-A175FC3AD35B}"/>
              </a:ext>
            </a:extLst>
          </p:cNvPr>
          <p:cNvSpPr>
            <a:spLocks noGrp="1"/>
          </p:cNvSpPr>
          <p:nvPr>
            <p:ph type="dt" sz="half" idx="10"/>
          </p:nvPr>
        </p:nvSpPr>
        <p:spPr/>
        <p:txBody>
          <a:bodyPr/>
          <a:lstStyle/>
          <a:p>
            <a:fld id="{625DE9C5-7AF3-3E43-9A92-B69939429E33}" type="datetimeFigureOut">
              <a:rPr lang="en-US" smtClean="0"/>
              <a:t>3/13/2024</a:t>
            </a:fld>
            <a:endParaRPr lang="en-US"/>
          </a:p>
        </p:txBody>
      </p:sp>
      <p:sp>
        <p:nvSpPr>
          <p:cNvPr id="5" name="Footer Placeholder 4">
            <a:extLst>
              <a:ext uri="{FF2B5EF4-FFF2-40B4-BE49-F238E27FC236}">
                <a16:creationId xmlns:a16="http://schemas.microsoft.com/office/drawing/2014/main" id="{4C478C34-0CFB-354B-B11C-DAC17A797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B5477A-455A-284E-A217-0C793AACF86B}"/>
              </a:ext>
            </a:extLst>
          </p:cNvPr>
          <p:cNvSpPr>
            <a:spLocks noGrp="1"/>
          </p:cNvSpPr>
          <p:nvPr>
            <p:ph type="sldNum" sz="quarter" idx="12"/>
          </p:nvPr>
        </p:nvSpPr>
        <p:spPr/>
        <p:txBody>
          <a:bodyPr/>
          <a:lstStyle/>
          <a:p>
            <a:fld id="{CD00F853-93A7-694F-9579-E0459FE46020}" type="slidenum">
              <a:rPr lang="en-US" smtClean="0"/>
              <a:t>‹#›</a:t>
            </a:fld>
            <a:endParaRPr lang="en-US"/>
          </a:p>
        </p:txBody>
      </p:sp>
    </p:spTree>
    <p:extLst>
      <p:ext uri="{BB962C8B-B14F-4D97-AF65-F5344CB8AC3E}">
        <p14:creationId xmlns:p14="http://schemas.microsoft.com/office/powerpoint/2010/main" val="2503537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86D336-1C74-204A-8DE1-F2C407E91D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00F69F-984B-1943-BE18-F1CE17DFD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ED513-21C4-314D-B484-6917337FBD09}"/>
              </a:ext>
            </a:extLst>
          </p:cNvPr>
          <p:cNvSpPr>
            <a:spLocks noGrp="1"/>
          </p:cNvSpPr>
          <p:nvPr>
            <p:ph type="dt" sz="half" idx="10"/>
          </p:nvPr>
        </p:nvSpPr>
        <p:spPr/>
        <p:txBody>
          <a:bodyPr/>
          <a:lstStyle/>
          <a:p>
            <a:fld id="{625DE9C5-7AF3-3E43-9A92-B69939429E33}" type="datetimeFigureOut">
              <a:rPr lang="en-US" smtClean="0"/>
              <a:t>3/13/2024</a:t>
            </a:fld>
            <a:endParaRPr lang="en-US"/>
          </a:p>
        </p:txBody>
      </p:sp>
      <p:sp>
        <p:nvSpPr>
          <p:cNvPr id="5" name="Footer Placeholder 4">
            <a:extLst>
              <a:ext uri="{FF2B5EF4-FFF2-40B4-BE49-F238E27FC236}">
                <a16:creationId xmlns:a16="http://schemas.microsoft.com/office/drawing/2014/main" id="{76C221D8-5153-1E4E-B413-D98AA4F21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FF95D-6735-BA4B-AD8A-42B300033172}"/>
              </a:ext>
            </a:extLst>
          </p:cNvPr>
          <p:cNvSpPr>
            <a:spLocks noGrp="1"/>
          </p:cNvSpPr>
          <p:nvPr>
            <p:ph type="sldNum" sz="quarter" idx="12"/>
          </p:nvPr>
        </p:nvSpPr>
        <p:spPr/>
        <p:txBody>
          <a:bodyPr/>
          <a:lstStyle/>
          <a:p>
            <a:fld id="{CD00F853-93A7-694F-9579-E0459FE46020}" type="slidenum">
              <a:rPr lang="en-US" smtClean="0"/>
              <a:t>‹#›</a:t>
            </a:fld>
            <a:endParaRPr lang="en-US"/>
          </a:p>
        </p:txBody>
      </p:sp>
    </p:spTree>
    <p:extLst>
      <p:ext uri="{BB962C8B-B14F-4D97-AF65-F5344CB8AC3E}">
        <p14:creationId xmlns:p14="http://schemas.microsoft.com/office/powerpoint/2010/main" val="53938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93E5-0991-564F-98B6-530697DDE0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DAA60-399F-A940-99F5-12A478E146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B7C3E-F2CC-E14E-A54D-FF1003FD8500}"/>
              </a:ext>
            </a:extLst>
          </p:cNvPr>
          <p:cNvSpPr>
            <a:spLocks noGrp="1"/>
          </p:cNvSpPr>
          <p:nvPr>
            <p:ph type="dt" sz="half" idx="10"/>
          </p:nvPr>
        </p:nvSpPr>
        <p:spPr/>
        <p:txBody>
          <a:bodyPr/>
          <a:lstStyle/>
          <a:p>
            <a:fld id="{625DE9C5-7AF3-3E43-9A92-B69939429E33}" type="datetimeFigureOut">
              <a:rPr lang="en-US" smtClean="0"/>
              <a:t>3/13/2024</a:t>
            </a:fld>
            <a:endParaRPr lang="en-US"/>
          </a:p>
        </p:txBody>
      </p:sp>
      <p:sp>
        <p:nvSpPr>
          <p:cNvPr id="5" name="Footer Placeholder 4">
            <a:extLst>
              <a:ext uri="{FF2B5EF4-FFF2-40B4-BE49-F238E27FC236}">
                <a16:creationId xmlns:a16="http://schemas.microsoft.com/office/drawing/2014/main" id="{35D36913-B954-5546-98A6-25EDCE2BE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1BF3F-FB5A-6D45-B0F3-9282FDED96BA}"/>
              </a:ext>
            </a:extLst>
          </p:cNvPr>
          <p:cNvSpPr>
            <a:spLocks noGrp="1"/>
          </p:cNvSpPr>
          <p:nvPr>
            <p:ph type="sldNum" sz="quarter" idx="12"/>
          </p:nvPr>
        </p:nvSpPr>
        <p:spPr/>
        <p:txBody>
          <a:bodyPr/>
          <a:lstStyle/>
          <a:p>
            <a:fld id="{CD00F853-93A7-694F-9579-E0459FE46020}" type="slidenum">
              <a:rPr lang="en-US" smtClean="0"/>
              <a:t>‹#›</a:t>
            </a:fld>
            <a:endParaRPr lang="en-US"/>
          </a:p>
        </p:txBody>
      </p:sp>
    </p:spTree>
    <p:extLst>
      <p:ext uri="{BB962C8B-B14F-4D97-AF65-F5344CB8AC3E}">
        <p14:creationId xmlns:p14="http://schemas.microsoft.com/office/powerpoint/2010/main" val="313741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157F-30B3-4D47-A8ED-EA38358411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C7054B-D847-324E-96C5-CE81A1EC84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6A4474-C39A-CF4F-84BF-671AAB5F676C}"/>
              </a:ext>
            </a:extLst>
          </p:cNvPr>
          <p:cNvSpPr>
            <a:spLocks noGrp="1"/>
          </p:cNvSpPr>
          <p:nvPr>
            <p:ph type="dt" sz="half" idx="10"/>
          </p:nvPr>
        </p:nvSpPr>
        <p:spPr/>
        <p:txBody>
          <a:bodyPr/>
          <a:lstStyle/>
          <a:p>
            <a:fld id="{625DE9C5-7AF3-3E43-9A92-B69939429E33}" type="datetimeFigureOut">
              <a:rPr lang="en-US" smtClean="0"/>
              <a:t>3/13/2024</a:t>
            </a:fld>
            <a:endParaRPr lang="en-US"/>
          </a:p>
        </p:txBody>
      </p:sp>
      <p:sp>
        <p:nvSpPr>
          <p:cNvPr id="5" name="Footer Placeholder 4">
            <a:extLst>
              <a:ext uri="{FF2B5EF4-FFF2-40B4-BE49-F238E27FC236}">
                <a16:creationId xmlns:a16="http://schemas.microsoft.com/office/drawing/2014/main" id="{08942EA1-5CC5-954A-A1EC-3EDEDC1D1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EA0AEE-DDC0-1C45-9F3F-7A5836F269D6}"/>
              </a:ext>
            </a:extLst>
          </p:cNvPr>
          <p:cNvSpPr>
            <a:spLocks noGrp="1"/>
          </p:cNvSpPr>
          <p:nvPr>
            <p:ph type="sldNum" sz="quarter" idx="12"/>
          </p:nvPr>
        </p:nvSpPr>
        <p:spPr/>
        <p:txBody>
          <a:bodyPr/>
          <a:lstStyle/>
          <a:p>
            <a:fld id="{CD00F853-93A7-694F-9579-E0459FE46020}" type="slidenum">
              <a:rPr lang="en-US" smtClean="0"/>
              <a:t>‹#›</a:t>
            </a:fld>
            <a:endParaRPr lang="en-US"/>
          </a:p>
        </p:txBody>
      </p:sp>
    </p:spTree>
    <p:extLst>
      <p:ext uri="{BB962C8B-B14F-4D97-AF65-F5344CB8AC3E}">
        <p14:creationId xmlns:p14="http://schemas.microsoft.com/office/powerpoint/2010/main" val="3274110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3DA21-C6E3-CA42-AF19-7D197FDBAD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DAFF2F-6617-4148-909C-2129868537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BCF528-63D9-FE41-95AB-570C94E646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E206AB-81A7-614B-8F91-A8601C77D705}"/>
              </a:ext>
            </a:extLst>
          </p:cNvPr>
          <p:cNvSpPr>
            <a:spLocks noGrp="1"/>
          </p:cNvSpPr>
          <p:nvPr>
            <p:ph type="dt" sz="half" idx="10"/>
          </p:nvPr>
        </p:nvSpPr>
        <p:spPr/>
        <p:txBody>
          <a:bodyPr/>
          <a:lstStyle/>
          <a:p>
            <a:fld id="{625DE9C5-7AF3-3E43-9A92-B69939429E33}" type="datetimeFigureOut">
              <a:rPr lang="en-US" smtClean="0"/>
              <a:t>3/13/2024</a:t>
            </a:fld>
            <a:endParaRPr lang="en-US"/>
          </a:p>
        </p:txBody>
      </p:sp>
      <p:sp>
        <p:nvSpPr>
          <p:cNvPr id="6" name="Footer Placeholder 5">
            <a:extLst>
              <a:ext uri="{FF2B5EF4-FFF2-40B4-BE49-F238E27FC236}">
                <a16:creationId xmlns:a16="http://schemas.microsoft.com/office/drawing/2014/main" id="{071723E0-0A19-B04A-99D6-9D0BD053FB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EC0787-CCD2-724A-9E2A-054C04C6C066}"/>
              </a:ext>
            </a:extLst>
          </p:cNvPr>
          <p:cNvSpPr>
            <a:spLocks noGrp="1"/>
          </p:cNvSpPr>
          <p:nvPr>
            <p:ph type="sldNum" sz="quarter" idx="12"/>
          </p:nvPr>
        </p:nvSpPr>
        <p:spPr/>
        <p:txBody>
          <a:bodyPr/>
          <a:lstStyle/>
          <a:p>
            <a:fld id="{CD00F853-93A7-694F-9579-E0459FE46020}" type="slidenum">
              <a:rPr lang="en-US" smtClean="0"/>
              <a:t>‹#›</a:t>
            </a:fld>
            <a:endParaRPr lang="en-US"/>
          </a:p>
        </p:txBody>
      </p:sp>
    </p:spTree>
    <p:extLst>
      <p:ext uri="{BB962C8B-B14F-4D97-AF65-F5344CB8AC3E}">
        <p14:creationId xmlns:p14="http://schemas.microsoft.com/office/powerpoint/2010/main" val="3068078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E86B5-6D94-F84D-A683-4DE9D9C50E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928045-ED56-D040-B9E2-E020473125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B695E3-A46E-164B-A99E-418FCE136A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65C988-9056-1741-AC91-EBAF3FE073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1342D2-4322-3848-9B73-8C1F984D3A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FA033-07D7-7C40-944C-208BC6E7F1FE}"/>
              </a:ext>
            </a:extLst>
          </p:cNvPr>
          <p:cNvSpPr>
            <a:spLocks noGrp="1"/>
          </p:cNvSpPr>
          <p:nvPr>
            <p:ph type="dt" sz="half" idx="10"/>
          </p:nvPr>
        </p:nvSpPr>
        <p:spPr/>
        <p:txBody>
          <a:bodyPr/>
          <a:lstStyle/>
          <a:p>
            <a:fld id="{625DE9C5-7AF3-3E43-9A92-B69939429E33}" type="datetimeFigureOut">
              <a:rPr lang="en-US" smtClean="0"/>
              <a:t>3/13/2024</a:t>
            </a:fld>
            <a:endParaRPr lang="en-US"/>
          </a:p>
        </p:txBody>
      </p:sp>
      <p:sp>
        <p:nvSpPr>
          <p:cNvPr id="8" name="Footer Placeholder 7">
            <a:extLst>
              <a:ext uri="{FF2B5EF4-FFF2-40B4-BE49-F238E27FC236}">
                <a16:creationId xmlns:a16="http://schemas.microsoft.com/office/drawing/2014/main" id="{CCBE783E-524A-584C-B288-51D49BB73A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62F832-5CBD-844D-BBE9-F9666BA1226E}"/>
              </a:ext>
            </a:extLst>
          </p:cNvPr>
          <p:cNvSpPr>
            <a:spLocks noGrp="1"/>
          </p:cNvSpPr>
          <p:nvPr>
            <p:ph type="sldNum" sz="quarter" idx="12"/>
          </p:nvPr>
        </p:nvSpPr>
        <p:spPr/>
        <p:txBody>
          <a:bodyPr/>
          <a:lstStyle/>
          <a:p>
            <a:fld id="{CD00F853-93A7-694F-9579-E0459FE46020}" type="slidenum">
              <a:rPr lang="en-US" smtClean="0"/>
              <a:t>‹#›</a:t>
            </a:fld>
            <a:endParaRPr lang="en-US"/>
          </a:p>
        </p:txBody>
      </p:sp>
    </p:spTree>
    <p:extLst>
      <p:ext uri="{BB962C8B-B14F-4D97-AF65-F5344CB8AC3E}">
        <p14:creationId xmlns:p14="http://schemas.microsoft.com/office/powerpoint/2010/main" val="71893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69E0-DFDF-B947-BDFA-26484B79C3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D1EB77-E40A-FB48-9DCA-287F010E2E96}"/>
              </a:ext>
            </a:extLst>
          </p:cNvPr>
          <p:cNvSpPr>
            <a:spLocks noGrp="1"/>
          </p:cNvSpPr>
          <p:nvPr>
            <p:ph type="dt" sz="half" idx="10"/>
          </p:nvPr>
        </p:nvSpPr>
        <p:spPr/>
        <p:txBody>
          <a:bodyPr/>
          <a:lstStyle/>
          <a:p>
            <a:fld id="{625DE9C5-7AF3-3E43-9A92-B69939429E33}" type="datetimeFigureOut">
              <a:rPr lang="en-US" smtClean="0"/>
              <a:t>3/13/2024</a:t>
            </a:fld>
            <a:endParaRPr lang="en-US"/>
          </a:p>
        </p:txBody>
      </p:sp>
      <p:sp>
        <p:nvSpPr>
          <p:cNvPr id="4" name="Footer Placeholder 3">
            <a:extLst>
              <a:ext uri="{FF2B5EF4-FFF2-40B4-BE49-F238E27FC236}">
                <a16:creationId xmlns:a16="http://schemas.microsoft.com/office/drawing/2014/main" id="{0259D5E7-23AF-2A48-A69F-F42B48F708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AF7590-28D9-214B-BC60-5855F4169233}"/>
              </a:ext>
            </a:extLst>
          </p:cNvPr>
          <p:cNvSpPr>
            <a:spLocks noGrp="1"/>
          </p:cNvSpPr>
          <p:nvPr>
            <p:ph type="sldNum" sz="quarter" idx="12"/>
          </p:nvPr>
        </p:nvSpPr>
        <p:spPr/>
        <p:txBody>
          <a:bodyPr/>
          <a:lstStyle/>
          <a:p>
            <a:fld id="{CD00F853-93A7-694F-9579-E0459FE46020}" type="slidenum">
              <a:rPr lang="en-US" smtClean="0"/>
              <a:t>‹#›</a:t>
            </a:fld>
            <a:endParaRPr lang="en-US"/>
          </a:p>
        </p:txBody>
      </p:sp>
    </p:spTree>
    <p:extLst>
      <p:ext uri="{BB962C8B-B14F-4D97-AF65-F5344CB8AC3E}">
        <p14:creationId xmlns:p14="http://schemas.microsoft.com/office/powerpoint/2010/main" val="173840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DA0BD2-ADD8-6045-8645-9DEF3E1C3158}"/>
              </a:ext>
            </a:extLst>
          </p:cNvPr>
          <p:cNvSpPr>
            <a:spLocks noGrp="1"/>
          </p:cNvSpPr>
          <p:nvPr>
            <p:ph type="dt" sz="half" idx="10"/>
          </p:nvPr>
        </p:nvSpPr>
        <p:spPr/>
        <p:txBody>
          <a:bodyPr/>
          <a:lstStyle/>
          <a:p>
            <a:fld id="{625DE9C5-7AF3-3E43-9A92-B69939429E33}" type="datetimeFigureOut">
              <a:rPr lang="en-US" smtClean="0"/>
              <a:t>3/13/2024</a:t>
            </a:fld>
            <a:endParaRPr lang="en-US"/>
          </a:p>
        </p:txBody>
      </p:sp>
      <p:sp>
        <p:nvSpPr>
          <p:cNvPr id="3" name="Footer Placeholder 2">
            <a:extLst>
              <a:ext uri="{FF2B5EF4-FFF2-40B4-BE49-F238E27FC236}">
                <a16:creationId xmlns:a16="http://schemas.microsoft.com/office/drawing/2014/main" id="{1C7EC4B0-DDA5-7347-ACC9-6FA93814A2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C92FEA-FC65-184C-87A3-1FCE87FF48B0}"/>
              </a:ext>
            </a:extLst>
          </p:cNvPr>
          <p:cNvSpPr>
            <a:spLocks noGrp="1"/>
          </p:cNvSpPr>
          <p:nvPr>
            <p:ph type="sldNum" sz="quarter" idx="12"/>
          </p:nvPr>
        </p:nvSpPr>
        <p:spPr/>
        <p:txBody>
          <a:bodyPr/>
          <a:lstStyle/>
          <a:p>
            <a:fld id="{CD00F853-93A7-694F-9579-E0459FE46020}" type="slidenum">
              <a:rPr lang="en-US" smtClean="0"/>
              <a:t>‹#›</a:t>
            </a:fld>
            <a:endParaRPr lang="en-US"/>
          </a:p>
        </p:txBody>
      </p:sp>
    </p:spTree>
    <p:extLst>
      <p:ext uri="{BB962C8B-B14F-4D97-AF65-F5344CB8AC3E}">
        <p14:creationId xmlns:p14="http://schemas.microsoft.com/office/powerpoint/2010/main" val="1065089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8601-185A-C948-835E-71D2BB8928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7F4442-675D-5244-B5E0-83743D4D2A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AE46A8-4FE7-6649-AFE0-2C7CD0DA8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2AF17-994D-364B-A824-F142C739921B}"/>
              </a:ext>
            </a:extLst>
          </p:cNvPr>
          <p:cNvSpPr>
            <a:spLocks noGrp="1"/>
          </p:cNvSpPr>
          <p:nvPr>
            <p:ph type="dt" sz="half" idx="10"/>
          </p:nvPr>
        </p:nvSpPr>
        <p:spPr/>
        <p:txBody>
          <a:bodyPr/>
          <a:lstStyle/>
          <a:p>
            <a:fld id="{625DE9C5-7AF3-3E43-9A92-B69939429E33}" type="datetimeFigureOut">
              <a:rPr lang="en-US" smtClean="0"/>
              <a:t>3/13/2024</a:t>
            </a:fld>
            <a:endParaRPr lang="en-US"/>
          </a:p>
        </p:txBody>
      </p:sp>
      <p:sp>
        <p:nvSpPr>
          <p:cNvPr id="6" name="Footer Placeholder 5">
            <a:extLst>
              <a:ext uri="{FF2B5EF4-FFF2-40B4-BE49-F238E27FC236}">
                <a16:creationId xmlns:a16="http://schemas.microsoft.com/office/drawing/2014/main" id="{8B65287E-D53D-384C-BF68-C2214B5D3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9093BB-A760-F040-A861-626BDFC29E2F}"/>
              </a:ext>
            </a:extLst>
          </p:cNvPr>
          <p:cNvSpPr>
            <a:spLocks noGrp="1"/>
          </p:cNvSpPr>
          <p:nvPr>
            <p:ph type="sldNum" sz="quarter" idx="12"/>
          </p:nvPr>
        </p:nvSpPr>
        <p:spPr/>
        <p:txBody>
          <a:bodyPr/>
          <a:lstStyle/>
          <a:p>
            <a:fld id="{CD00F853-93A7-694F-9579-E0459FE46020}" type="slidenum">
              <a:rPr lang="en-US" smtClean="0"/>
              <a:t>‹#›</a:t>
            </a:fld>
            <a:endParaRPr lang="en-US"/>
          </a:p>
        </p:txBody>
      </p:sp>
    </p:spTree>
    <p:extLst>
      <p:ext uri="{BB962C8B-B14F-4D97-AF65-F5344CB8AC3E}">
        <p14:creationId xmlns:p14="http://schemas.microsoft.com/office/powerpoint/2010/main" val="359838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9977B-FF3F-9545-BA6D-0EA778FF48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29C08D-D7AC-254E-A54A-F1E5907C25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157854-7CD2-4942-9A0F-42191B67A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EBFCE5-C58C-CF44-B453-74B3C823C14C}"/>
              </a:ext>
            </a:extLst>
          </p:cNvPr>
          <p:cNvSpPr>
            <a:spLocks noGrp="1"/>
          </p:cNvSpPr>
          <p:nvPr>
            <p:ph type="dt" sz="half" idx="10"/>
          </p:nvPr>
        </p:nvSpPr>
        <p:spPr/>
        <p:txBody>
          <a:bodyPr/>
          <a:lstStyle/>
          <a:p>
            <a:fld id="{625DE9C5-7AF3-3E43-9A92-B69939429E33}" type="datetimeFigureOut">
              <a:rPr lang="en-US" smtClean="0"/>
              <a:t>3/13/2024</a:t>
            </a:fld>
            <a:endParaRPr lang="en-US"/>
          </a:p>
        </p:txBody>
      </p:sp>
      <p:sp>
        <p:nvSpPr>
          <p:cNvPr id="6" name="Footer Placeholder 5">
            <a:extLst>
              <a:ext uri="{FF2B5EF4-FFF2-40B4-BE49-F238E27FC236}">
                <a16:creationId xmlns:a16="http://schemas.microsoft.com/office/drawing/2014/main" id="{691D66CC-D713-9F48-B890-6A7B98B35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A6CCEB-88A3-A74A-B149-6B78BFE2F3D9}"/>
              </a:ext>
            </a:extLst>
          </p:cNvPr>
          <p:cNvSpPr>
            <a:spLocks noGrp="1"/>
          </p:cNvSpPr>
          <p:nvPr>
            <p:ph type="sldNum" sz="quarter" idx="12"/>
          </p:nvPr>
        </p:nvSpPr>
        <p:spPr/>
        <p:txBody>
          <a:bodyPr/>
          <a:lstStyle/>
          <a:p>
            <a:fld id="{CD00F853-93A7-694F-9579-E0459FE46020}" type="slidenum">
              <a:rPr lang="en-US" smtClean="0"/>
              <a:t>‹#›</a:t>
            </a:fld>
            <a:endParaRPr lang="en-US"/>
          </a:p>
        </p:txBody>
      </p:sp>
    </p:spTree>
    <p:extLst>
      <p:ext uri="{BB962C8B-B14F-4D97-AF65-F5344CB8AC3E}">
        <p14:creationId xmlns:p14="http://schemas.microsoft.com/office/powerpoint/2010/main" val="40874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5AF4AB-1CB8-FC4D-A483-03E6BBDC98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087D2B-EFD2-6943-A137-4032ACD30E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4243D-0702-3B43-A3A8-0981766941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DE9C5-7AF3-3E43-9A92-B69939429E33}" type="datetimeFigureOut">
              <a:rPr lang="en-US" smtClean="0"/>
              <a:t>3/13/2024</a:t>
            </a:fld>
            <a:endParaRPr lang="en-US"/>
          </a:p>
        </p:txBody>
      </p:sp>
      <p:sp>
        <p:nvSpPr>
          <p:cNvPr id="5" name="Footer Placeholder 4">
            <a:extLst>
              <a:ext uri="{FF2B5EF4-FFF2-40B4-BE49-F238E27FC236}">
                <a16:creationId xmlns:a16="http://schemas.microsoft.com/office/drawing/2014/main" id="{AA2C5EFB-395B-734D-8547-94966A4AB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4F933C-21B4-1943-ADC8-61A3252E6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0F853-93A7-694F-9579-E0459FE46020}" type="slidenum">
              <a:rPr lang="en-US" smtClean="0"/>
              <a:t>‹#›</a:t>
            </a:fld>
            <a:endParaRPr lang="en-US"/>
          </a:p>
        </p:txBody>
      </p:sp>
    </p:spTree>
    <p:extLst>
      <p:ext uri="{BB962C8B-B14F-4D97-AF65-F5344CB8AC3E}">
        <p14:creationId xmlns:p14="http://schemas.microsoft.com/office/powerpoint/2010/main" val="3642638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C5D937-78D8-D941-AF7F-C70BA1908F61}"/>
              </a:ext>
            </a:extLst>
          </p:cNvPr>
          <p:cNvSpPr>
            <a:spLocks noGrp="1"/>
          </p:cNvSpPr>
          <p:nvPr>
            <p:ph type="body" sz="half" idx="2"/>
          </p:nvPr>
        </p:nvSpPr>
        <p:spPr>
          <a:xfrm>
            <a:off x="428623" y="5963200"/>
            <a:ext cx="8290833" cy="548082"/>
          </a:xfrm>
        </p:spPr>
        <p:txBody>
          <a:bodyPr>
            <a:normAutofit/>
          </a:bodyPr>
          <a:lstStyle/>
          <a:p>
            <a:pPr>
              <a:lnSpc>
                <a:spcPct val="100000"/>
              </a:lnSpc>
              <a:spcBef>
                <a:spcPts val="600"/>
              </a:spcBef>
            </a:pPr>
            <a:r>
              <a:rPr lang="en-US" sz="1900">
                <a:latin typeface="Arial" panose="020B0604020202020204" pitchFamily="34" charset="0"/>
                <a:cs typeface="Arial" panose="020B0604020202020204" pitchFamily="34" charset="0"/>
              </a:rPr>
              <a:t>Additional information and rebates at </a:t>
            </a:r>
            <a:r>
              <a:rPr lang="en-US" sz="1900" b="1">
                <a:latin typeface="Arial" panose="020B0604020202020204" pitchFamily="34" charset="0"/>
                <a:cs typeface="Arial" panose="020B0604020202020204" pitchFamily="34" charset="0"/>
              </a:rPr>
              <a:t>PACEpartners.com</a:t>
            </a:r>
            <a:endParaRPr lang="en-US" sz="1900">
              <a:latin typeface="Arial" panose="020B0604020202020204" pitchFamily="34" charset="0"/>
              <a:cs typeface="Arial" panose="020B0604020202020204" pitchFamily="34" charset="0"/>
            </a:endParaRPr>
          </a:p>
        </p:txBody>
      </p:sp>
      <p:pic>
        <p:nvPicPr>
          <p:cNvPr id="9" name="Picture 8" descr="Text&#10;&#10;Description automatically generated">
            <a:extLst>
              <a:ext uri="{FF2B5EF4-FFF2-40B4-BE49-F238E27FC236}">
                <a16:creationId xmlns:a16="http://schemas.microsoft.com/office/drawing/2014/main" id="{460E9FC2-FE4A-DBEE-6FED-9832B0D6C127}"/>
              </a:ext>
            </a:extLst>
          </p:cNvPr>
          <p:cNvPicPr>
            <a:picLocks noChangeAspect="1"/>
          </p:cNvPicPr>
          <p:nvPr/>
        </p:nvPicPr>
        <p:blipFill>
          <a:blip r:embed="rId2"/>
          <a:stretch>
            <a:fillRect/>
          </a:stretch>
        </p:blipFill>
        <p:spPr>
          <a:xfrm>
            <a:off x="8583084" y="56858"/>
            <a:ext cx="3180293" cy="1800807"/>
          </a:xfrm>
          <a:prstGeom prst="rect">
            <a:avLst/>
          </a:prstGeom>
        </p:spPr>
      </p:pic>
      <p:sp>
        <p:nvSpPr>
          <p:cNvPr id="3" name="Content Placeholder 5">
            <a:extLst>
              <a:ext uri="{FF2B5EF4-FFF2-40B4-BE49-F238E27FC236}">
                <a16:creationId xmlns:a16="http://schemas.microsoft.com/office/drawing/2014/main" id="{138C2799-8715-845D-A056-C44F8B277A9A}"/>
              </a:ext>
            </a:extLst>
          </p:cNvPr>
          <p:cNvSpPr txBox="1">
            <a:spLocks/>
          </p:cNvSpPr>
          <p:nvPr/>
        </p:nvSpPr>
        <p:spPr>
          <a:xfrm>
            <a:off x="798990" y="1552386"/>
            <a:ext cx="8851037" cy="43157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50000"/>
              </a:lnSpc>
            </a:pPr>
            <a:r>
              <a:rPr lang="en-US" b="1"/>
              <a:t>2024 Updates</a:t>
            </a:r>
          </a:p>
          <a:p>
            <a:pPr marL="457200" indent="-457200">
              <a:lnSpc>
                <a:spcPct val="150000"/>
              </a:lnSpc>
              <a:buFont typeface="Wingdings" panose="05000000000000000000" pitchFamily="2" charset="2"/>
              <a:buChar char="ü"/>
            </a:pPr>
            <a:r>
              <a:rPr lang="en-US"/>
              <a:t>Streamline and align requirements</a:t>
            </a:r>
          </a:p>
          <a:p>
            <a:pPr marL="457200" indent="-457200">
              <a:lnSpc>
                <a:spcPct val="150000"/>
              </a:lnSpc>
              <a:buFont typeface="Wingdings" panose="05000000000000000000" pitchFamily="2" charset="2"/>
              <a:buChar char="ü"/>
            </a:pPr>
            <a:r>
              <a:rPr lang="en-US"/>
              <a:t>Increase rebate amounts</a:t>
            </a:r>
          </a:p>
          <a:p>
            <a:pPr marL="457200" indent="-457200">
              <a:lnSpc>
                <a:spcPct val="150000"/>
              </a:lnSpc>
              <a:buFont typeface="Wingdings" panose="05000000000000000000" pitchFamily="2" charset="2"/>
              <a:buChar char="ü"/>
            </a:pPr>
            <a:r>
              <a:rPr lang="en-US"/>
              <a:t>Add Equity Priority Building designation</a:t>
            </a:r>
          </a:p>
        </p:txBody>
      </p:sp>
      <p:sp>
        <p:nvSpPr>
          <p:cNvPr id="5" name="Google Shape;133;gb372cfa990_0_372">
            <a:extLst>
              <a:ext uri="{FF2B5EF4-FFF2-40B4-BE49-F238E27FC236}">
                <a16:creationId xmlns:a16="http://schemas.microsoft.com/office/drawing/2014/main" id="{81B87BCC-8D3F-4373-EB99-7FA4099B82B0}"/>
              </a:ext>
            </a:extLst>
          </p:cNvPr>
          <p:cNvSpPr txBox="1">
            <a:spLocks/>
          </p:cNvSpPr>
          <p:nvPr/>
        </p:nvSpPr>
        <p:spPr>
          <a:xfrm>
            <a:off x="838200" y="365125"/>
            <a:ext cx="7542320" cy="1325563"/>
          </a:xfrm>
          <a:prstGeom prst="rect">
            <a:avLst/>
          </a:prstGeom>
          <a:noFill/>
          <a:ln>
            <a:noFill/>
          </a:ln>
        </p:spPr>
        <p:txBody>
          <a:bodyPr spcFirstLastPara="1" vert="horz" wrap="square" lIns="45700" tIns="45700" rIns="45700" bIns="45700" rtlCol="0" anchor="ctr"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0"/>
              </a:spcBef>
              <a:buClr>
                <a:srgbClr val="595959"/>
              </a:buClr>
              <a:buSzPts val="3200"/>
              <a:buFont typeface="Avenir"/>
              <a:buNone/>
            </a:pPr>
            <a:r>
              <a:rPr lang="en-US" sz="4000">
                <a:solidFill>
                  <a:schemeClr val="bg1">
                    <a:lumMod val="50000"/>
                  </a:schemeClr>
                </a:solidFill>
                <a:latin typeface="Calibri"/>
                <a:cs typeface="Calibri"/>
                <a:sym typeface="Avenir"/>
              </a:rPr>
              <a:t>Commercial Heat Pump Incentives</a:t>
            </a:r>
            <a:endParaRPr lang="en-US" sz="4000">
              <a:solidFill>
                <a:schemeClr val="bg1">
                  <a:lumMod val="50000"/>
                </a:schemeClr>
              </a:solidFill>
              <a:latin typeface="Calibri"/>
              <a:cs typeface="Calibri"/>
            </a:endParaRPr>
          </a:p>
        </p:txBody>
      </p:sp>
      <p:sp>
        <p:nvSpPr>
          <p:cNvPr id="10" name="Google Shape;134;gb372cfa990_0_372">
            <a:extLst>
              <a:ext uri="{FF2B5EF4-FFF2-40B4-BE49-F238E27FC236}">
                <a16:creationId xmlns:a16="http://schemas.microsoft.com/office/drawing/2014/main" id="{48EBBBF0-CC9A-50A1-57B6-D9A6ECFDDE2D}"/>
              </a:ext>
            </a:extLst>
          </p:cNvPr>
          <p:cNvSpPr/>
          <p:nvPr/>
        </p:nvSpPr>
        <p:spPr>
          <a:xfrm>
            <a:off x="0" y="730306"/>
            <a:ext cx="574200" cy="595200"/>
          </a:xfrm>
          <a:prstGeom prst="rect">
            <a:avLst/>
          </a:prstGeom>
          <a:solidFill>
            <a:srgbClr val="00A88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13040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F037C267-1CDA-9A63-76E8-626995929197}"/>
              </a:ext>
            </a:extLst>
          </p:cNvPr>
          <p:cNvGraphicFramePr>
            <a:graphicFrameLocks noGrp="1"/>
          </p:cNvGraphicFramePr>
          <p:nvPr>
            <p:extLst>
              <p:ext uri="{D42A27DB-BD31-4B8C-83A1-F6EECF244321}">
                <p14:modId xmlns:p14="http://schemas.microsoft.com/office/powerpoint/2010/main" val="537983527"/>
              </p:ext>
            </p:extLst>
          </p:nvPr>
        </p:nvGraphicFramePr>
        <p:xfrm>
          <a:off x="1266730" y="2074122"/>
          <a:ext cx="9658539" cy="3383280"/>
        </p:xfrm>
        <a:graphic>
          <a:graphicData uri="http://schemas.openxmlformats.org/drawingml/2006/table">
            <a:tbl>
              <a:tblPr firstRow="1" bandRow="1">
                <a:tableStyleId>{93296810-A885-4BE3-A3E7-6D5BEEA58F35}</a:tableStyleId>
              </a:tblPr>
              <a:tblGrid>
                <a:gridCol w="4557243">
                  <a:extLst>
                    <a:ext uri="{9D8B030D-6E8A-4147-A177-3AD203B41FA5}">
                      <a16:colId xmlns:a16="http://schemas.microsoft.com/office/drawing/2014/main" val="271525430"/>
                    </a:ext>
                  </a:extLst>
                </a:gridCol>
                <a:gridCol w="2550648">
                  <a:extLst>
                    <a:ext uri="{9D8B030D-6E8A-4147-A177-3AD203B41FA5}">
                      <a16:colId xmlns:a16="http://schemas.microsoft.com/office/drawing/2014/main" val="4242656511"/>
                    </a:ext>
                  </a:extLst>
                </a:gridCol>
                <a:gridCol w="2550648">
                  <a:extLst>
                    <a:ext uri="{9D8B030D-6E8A-4147-A177-3AD203B41FA5}">
                      <a16:colId xmlns:a16="http://schemas.microsoft.com/office/drawing/2014/main" val="2765222891"/>
                    </a:ext>
                  </a:extLst>
                </a:gridCol>
              </a:tblGrid>
              <a:tr h="0">
                <a:tc>
                  <a:txBody>
                    <a:bodyPr/>
                    <a:lstStyle/>
                    <a:p>
                      <a:pPr algn="ctr"/>
                      <a:r>
                        <a:rPr lang="en-US" sz="2000"/>
                        <a:t>Technology</a:t>
                      </a:r>
                    </a:p>
                  </a:txBody>
                  <a:tcPr>
                    <a:solidFill>
                      <a:srgbClr val="00A886"/>
                    </a:solidFill>
                  </a:tcPr>
                </a:tc>
                <a:tc>
                  <a:txBody>
                    <a:bodyPr/>
                    <a:lstStyle/>
                    <a:p>
                      <a:pPr algn="ctr"/>
                      <a:r>
                        <a:rPr lang="en-US" sz="2000"/>
                        <a:t>Standard Rebate</a:t>
                      </a:r>
                    </a:p>
                  </a:txBody>
                  <a:tcPr>
                    <a:solidFill>
                      <a:srgbClr val="00A886"/>
                    </a:solidFill>
                  </a:tcPr>
                </a:tc>
                <a:tc>
                  <a:txBody>
                    <a:bodyPr/>
                    <a:lstStyle/>
                    <a:p>
                      <a:pPr algn="ctr"/>
                      <a:r>
                        <a:rPr lang="en-US" sz="2000"/>
                        <a:t>EPB Rebate</a:t>
                      </a:r>
                    </a:p>
                  </a:txBody>
                  <a:tcPr>
                    <a:solidFill>
                      <a:srgbClr val="00A886"/>
                    </a:solidFill>
                  </a:tcPr>
                </a:tc>
                <a:extLst>
                  <a:ext uri="{0D108BD9-81ED-4DB2-BD59-A6C34878D82A}">
                    <a16:rowId xmlns:a16="http://schemas.microsoft.com/office/drawing/2014/main" val="2353242767"/>
                  </a:ext>
                </a:extLst>
              </a:tr>
              <a:tr h="370840">
                <a:tc>
                  <a:txBody>
                    <a:bodyPr/>
                    <a:lstStyle/>
                    <a:p>
                      <a:r>
                        <a:rPr lang="en-US" sz="2000"/>
                        <a:t>Ground Source Heat Pump</a:t>
                      </a:r>
                    </a:p>
                  </a:txBody>
                  <a:tcPr anchor="ctr"/>
                </a:tc>
                <a:tc>
                  <a:txBody>
                    <a:bodyPr/>
                    <a:lstStyle/>
                    <a:p>
                      <a:r>
                        <a:rPr lang="en-US" sz="2000"/>
                        <a:t>$2,000 / ton</a:t>
                      </a:r>
                    </a:p>
                  </a:txBody>
                  <a:tcPr anchor="ctr"/>
                </a:tc>
                <a:tc>
                  <a:txBody>
                    <a:bodyPr/>
                    <a:lstStyle/>
                    <a:p>
                      <a:r>
                        <a:rPr lang="en-US" sz="2000"/>
                        <a:t>$4,000 / ton</a:t>
                      </a:r>
                    </a:p>
                  </a:txBody>
                  <a:tcPr anchor="ctr"/>
                </a:tc>
                <a:extLst>
                  <a:ext uri="{0D108BD9-81ED-4DB2-BD59-A6C34878D82A}">
                    <a16:rowId xmlns:a16="http://schemas.microsoft.com/office/drawing/2014/main" val="3976568174"/>
                  </a:ext>
                </a:extLst>
              </a:tr>
              <a:tr h="370840">
                <a:tc>
                  <a:txBody>
                    <a:bodyPr/>
                    <a:lstStyle/>
                    <a:p>
                      <a:r>
                        <a:rPr lang="en-US" sz="2000"/>
                        <a:t>Cold Climate Air Source Heat Pump or VRF</a:t>
                      </a:r>
                    </a:p>
                  </a:txBody>
                  <a:tcPr anchor="ctr"/>
                </a:tc>
                <a:tc>
                  <a:txBody>
                    <a:bodyPr/>
                    <a:lstStyle/>
                    <a:p>
                      <a:r>
                        <a:rPr lang="en-US" sz="2000"/>
                        <a:t>$1,500 / ton</a:t>
                      </a:r>
                    </a:p>
                  </a:txBody>
                  <a:tcPr anchor="ctr"/>
                </a:tc>
                <a:tc>
                  <a:txBody>
                    <a:bodyPr/>
                    <a:lstStyle/>
                    <a:p>
                      <a:r>
                        <a:rPr lang="en-US" sz="2000"/>
                        <a:t>$3,000 / ton</a:t>
                      </a:r>
                    </a:p>
                  </a:txBody>
                  <a:tcPr anchor="ctr"/>
                </a:tc>
                <a:extLst>
                  <a:ext uri="{0D108BD9-81ED-4DB2-BD59-A6C34878D82A}">
                    <a16:rowId xmlns:a16="http://schemas.microsoft.com/office/drawing/2014/main" val="2917076061"/>
                  </a:ext>
                </a:extLst>
              </a:tr>
              <a:tr h="228600">
                <a:tc>
                  <a:txBody>
                    <a:bodyPr/>
                    <a:lstStyle/>
                    <a:p>
                      <a:r>
                        <a:rPr lang="en-US" sz="2000"/>
                        <a:t>All-Electric or Dual Fuel RTU</a:t>
                      </a:r>
                    </a:p>
                  </a:txBody>
                  <a:tcPr anchor="ctr"/>
                </a:tc>
                <a:tc>
                  <a:txBody>
                    <a:bodyPr/>
                    <a:lstStyle/>
                    <a:p>
                      <a:r>
                        <a:rPr lang="en-US" sz="2000"/>
                        <a:t>$1,500 / ton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$3,000 / ton</a:t>
                      </a:r>
                    </a:p>
                  </a:txBody>
                  <a:tcPr anchor="ctr"/>
                </a:tc>
                <a:extLst>
                  <a:ext uri="{0D108BD9-81ED-4DB2-BD59-A6C34878D82A}">
                    <a16:rowId xmlns:a16="http://schemas.microsoft.com/office/drawing/2014/main" val="3780498281"/>
                  </a:ext>
                </a:extLst>
              </a:tr>
              <a:tr h="228600">
                <a:tc>
                  <a:txBody>
                    <a:bodyPr/>
                    <a:lstStyle/>
                    <a:p>
                      <a:r>
                        <a:rPr lang="en-US" sz="2000"/>
                        <a:t>Non-Cold Climate Air Source Heat Pump</a:t>
                      </a:r>
                    </a:p>
                  </a:txBody>
                  <a:tcPr anchor="ctr"/>
                </a:tc>
                <a:tc>
                  <a:txBody>
                    <a:bodyPr/>
                    <a:lstStyle/>
                    <a:p>
                      <a:r>
                        <a:rPr lang="en-US" sz="2000"/>
                        <a:t>$750 / ton</a:t>
                      </a:r>
                    </a:p>
                  </a:txBody>
                  <a:tcPr anchor="ctr"/>
                </a:tc>
                <a:tc>
                  <a:txBody>
                    <a:bodyPr/>
                    <a:lstStyle/>
                    <a:p>
                      <a:r>
                        <a:rPr lang="en-US" sz="2000"/>
                        <a:t>$1,500 / ton</a:t>
                      </a:r>
                    </a:p>
                  </a:txBody>
                  <a:tcPr anchor="ctr"/>
                </a:tc>
                <a:extLst>
                  <a:ext uri="{0D108BD9-81ED-4DB2-BD59-A6C34878D82A}">
                    <a16:rowId xmlns:a16="http://schemas.microsoft.com/office/drawing/2014/main" val="1300363800"/>
                  </a:ext>
                </a:extLst>
              </a:tr>
              <a:tr h="242147">
                <a:tc>
                  <a:txBody>
                    <a:bodyPr/>
                    <a:lstStyle/>
                    <a:p>
                      <a:r>
                        <a:rPr lang="en-US" sz="2000"/>
                        <a:t>Electrification Feasibility Studies</a:t>
                      </a:r>
                    </a:p>
                  </a:txBody>
                  <a:tcPr anchor="ctr"/>
                </a:tc>
                <a:tc>
                  <a:txBody>
                    <a:bodyPr/>
                    <a:lstStyle/>
                    <a:p>
                      <a:r>
                        <a:rPr lang="en-US" sz="2000"/>
                        <a:t>Up to $20,000</a:t>
                      </a:r>
                    </a:p>
                    <a:p>
                      <a:r>
                        <a:rPr lang="en-US" sz="2000"/>
                        <a:t>80% of cost</a:t>
                      </a:r>
                    </a:p>
                  </a:txBody>
                  <a:tcPr anchor="ctr"/>
                </a:tc>
                <a:tc>
                  <a:txBody>
                    <a:bodyPr/>
                    <a:lstStyle/>
                    <a:p>
                      <a:r>
                        <a:rPr lang="en-US" sz="2000"/>
                        <a:t>Up to $20,000</a:t>
                      </a:r>
                    </a:p>
                    <a:p>
                      <a:r>
                        <a:rPr lang="en-US" sz="2000"/>
                        <a:t>100% of cost</a:t>
                      </a:r>
                    </a:p>
                  </a:txBody>
                  <a:tcPr anchor="ctr"/>
                </a:tc>
                <a:extLst>
                  <a:ext uri="{0D108BD9-81ED-4DB2-BD59-A6C34878D82A}">
                    <a16:rowId xmlns:a16="http://schemas.microsoft.com/office/drawing/2014/main" val="573256668"/>
                  </a:ext>
                </a:extLst>
              </a:tr>
              <a:tr h="123613">
                <a:tc>
                  <a:txBody>
                    <a:bodyPr/>
                    <a:lstStyle/>
                    <a:p>
                      <a:r>
                        <a:rPr lang="en-US" sz="2000"/>
                        <a:t>Electric Infrastructure Upgrades</a:t>
                      </a:r>
                    </a:p>
                  </a:txBody>
                  <a:tcPr anchor="ctr"/>
                </a:tc>
                <a:tc>
                  <a:txBody>
                    <a:bodyPr/>
                    <a:lstStyle/>
                    <a:p>
                      <a:r>
                        <a:rPr lang="en-US" sz="2000"/>
                        <a:t>Up to $4,000</a:t>
                      </a:r>
                    </a:p>
                    <a:p>
                      <a:r>
                        <a:rPr lang="en-US" sz="2000"/>
                        <a:t>80% of cost</a:t>
                      </a:r>
                    </a:p>
                  </a:txBody>
                  <a:tcPr anchor="ctr"/>
                </a:tc>
                <a:tc>
                  <a:txBody>
                    <a:bodyPr/>
                    <a:lstStyle/>
                    <a:p>
                      <a:r>
                        <a:rPr lang="en-US" sz="2000"/>
                        <a:t>Up to $4,000</a:t>
                      </a:r>
                    </a:p>
                    <a:p>
                      <a:r>
                        <a:rPr lang="en-US" sz="2000"/>
                        <a:t>100% of cost</a:t>
                      </a:r>
                    </a:p>
                  </a:txBody>
                  <a:tcPr anchor="ctr"/>
                </a:tc>
                <a:extLst>
                  <a:ext uri="{0D108BD9-81ED-4DB2-BD59-A6C34878D82A}">
                    <a16:rowId xmlns:a16="http://schemas.microsoft.com/office/drawing/2014/main" val="615078717"/>
                  </a:ext>
                </a:extLst>
              </a:tr>
            </a:tbl>
          </a:graphicData>
        </a:graphic>
      </p:graphicFrame>
      <p:pic>
        <p:nvPicPr>
          <p:cNvPr id="9" name="Picture 8" descr="Text&#10;&#10;Description automatically generated">
            <a:extLst>
              <a:ext uri="{FF2B5EF4-FFF2-40B4-BE49-F238E27FC236}">
                <a16:creationId xmlns:a16="http://schemas.microsoft.com/office/drawing/2014/main" id="{460E9FC2-FE4A-DBEE-6FED-9832B0D6C127}"/>
              </a:ext>
            </a:extLst>
          </p:cNvPr>
          <p:cNvPicPr>
            <a:picLocks noChangeAspect="1"/>
          </p:cNvPicPr>
          <p:nvPr/>
        </p:nvPicPr>
        <p:blipFill>
          <a:blip r:embed="rId2"/>
          <a:stretch>
            <a:fillRect/>
          </a:stretch>
        </p:blipFill>
        <p:spPr>
          <a:xfrm>
            <a:off x="8583084" y="56858"/>
            <a:ext cx="3180293" cy="1800807"/>
          </a:xfrm>
          <a:prstGeom prst="rect">
            <a:avLst/>
          </a:prstGeom>
        </p:spPr>
      </p:pic>
      <p:sp>
        <p:nvSpPr>
          <p:cNvPr id="7" name="Text Placeholder 3">
            <a:extLst>
              <a:ext uri="{FF2B5EF4-FFF2-40B4-BE49-F238E27FC236}">
                <a16:creationId xmlns:a16="http://schemas.microsoft.com/office/drawing/2014/main" id="{E3A5D525-D720-7111-78CA-8B1CABBF1F94}"/>
              </a:ext>
            </a:extLst>
          </p:cNvPr>
          <p:cNvSpPr txBox="1">
            <a:spLocks/>
          </p:cNvSpPr>
          <p:nvPr/>
        </p:nvSpPr>
        <p:spPr>
          <a:xfrm>
            <a:off x="428623" y="5963200"/>
            <a:ext cx="8290833" cy="5480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600"/>
              </a:spcBef>
            </a:pPr>
            <a:r>
              <a:rPr lang="en-US" sz="1900">
                <a:latin typeface="Arial" panose="020B0604020202020204" pitchFamily="34" charset="0"/>
                <a:cs typeface="Arial" panose="020B0604020202020204" pitchFamily="34" charset="0"/>
              </a:rPr>
              <a:t>Additional information and rebates at </a:t>
            </a:r>
            <a:r>
              <a:rPr lang="en-US" sz="1900" b="1">
                <a:latin typeface="Arial" panose="020B0604020202020204" pitchFamily="34" charset="0"/>
                <a:cs typeface="Arial" panose="020B0604020202020204" pitchFamily="34" charset="0"/>
              </a:rPr>
              <a:t>PACEpartners.com</a:t>
            </a:r>
            <a:endParaRPr lang="en-US" sz="1900">
              <a:latin typeface="Arial" panose="020B0604020202020204" pitchFamily="34" charset="0"/>
              <a:cs typeface="Arial" panose="020B0604020202020204" pitchFamily="34" charset="0"/>
            </a:endParaRPr>
          </a:p>
        </p:txBody>
      </p:sp>
      <p:sp>
        <p:nvSpPr>
          <p:cNvPr id="3" name="Google Shape;133;gb372cfa990_0_372">
            <a:extLst>
              <a:ext uri="{FF2B5EF4-FFF2-40B4-BE49-F238E27FC236}">
                <a16:creationId xmlns:a16="http://schemas.microsoft.com/office/drawing/2014/main" id="{C7C3567C-F22D-4251-1F07-41128BD7D561}"/>
              </a:ext>
            </a:extLst>
          </p:cNvPr>
          <p:cNvSpPr txBox="1">
            <a:spLocks/>
          </p:cNvSpPr>
          <p:nvPr/>
        </p:nvSpPr>
        <p:spPr>
          <a:xfrm>
            <a:off x="838200" y="365125"/>
            <a:ext cx="7542320" cy="1325563"/>
          </a:xfrm>
          <a:prstGeom prst="rect">
            <a:avLst/>
          </a:prstGeom>
          <a:noFill/>
          <a:ln>
            <a:noFill/>
          </a:ln>
        </p:spPr>
        <p:txBody>
          <a:bodyPr spcFirstLastPara="1" vert="horz" wrap="square" lIns="45700" tIns="45700" rIns="45700" bIns="45700" rtlCol="0" anchor="ctr"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0"/>
              </a:spcBef>
              <a:buClr>
                <a:srgbClr val="595959"/>
              </a:buClr>
              <a:buSzPts val="3200"/>
              <a:buFont typeface="Avenir"/>
              <a:buNone/>
            </a:pPr>
            <a:r>
              <a:rPr lang="en-US" sz="4000">
                <a:solidFill>
                  <a:schemeClr val="bg1">
                    <a:lumMod val="50000"/>
                  </a:schemeClr>
                </a:solidFill>
                <a:latin typeface="Calibri"/>
                <a:cs typeface="Calibri"/>
                <a:sym typeface="Avenir"/>
              </a:rPr>
              <a:t>Commercial Heat Pump Incentives</a:t>
            </a:r>
            <a:endParaRPr lang="en-US" sz="4000">
              <a:solidFill>
                <a:schemeClr val="bg1">
                  <a:lumMod val="50000"/>
                </a:schemeClr>
              </a:solidFill>
              <a:latin typeface="Calibri"/>
              <a:cs typeface="Calibri"/>
            </a:endParaRPr>
          </a:p>
        </p:txBody>
      </p:sp>
      <p:sp>
        <p:nvSpPr>
          <p:cNvPr id="4" name="Google Shape;134;gb372cfa990_0_372">
            <a:extLst>
              <a:ext uri="{FF2B5EF4-FFF2-40B4-BE49-F238E27FC236}">
                <a16:creationId xmlns:a16="http://schemas.microsoft.com/office/drawing/2014/main" id="{135A47D7-B105-CD67-B26A-958A93F00E92}"/>
              </a:ext>
            </a:extLst>
          </p:cNvPr>
          <p:cNvSpPr/>
          <p:nvPr/>
        </p:nvSpPr>
        <p:spPr>
          <a:xfrm>
            <a:off x="0" y="730306"/>
            <a:ext cx="574200" cy="595200"/>
          </a:xfrm>
          <a:prstGeom prst="rect">
            <a:avLst/>
          </a:prstGeom>
          <a:solidFill>
            <a:srgbClr val="00A88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603830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b372cfa990_0_372"/>
          <p:cNvSpPr txBox="1">
            <a:spLocks noGrp="1"/>
          </p:cNvSpPr>
          <p:nvPr>
            <p:ph type="title"/>
          </p:nvPr>
        </p:nvSpPr>
        <p:spPr>
          <a:xfrm>
            <a:off x="838200" y="365125"/>
            <a:ext cx="7542320" cy="1325563"/>
          </a:xfrm>
          <a:prstGeom prst="rect">
            <a:avLst/>
          </a:prstGeom>
          <a:noFill/>
          <a:ln>
            <a:noFill/>
          </a:ln>
        </p:spPr>
        <p:txBody>
          <a:bodyPr spcFirstLastPara="1" wrap="square" lIns="45700" tIns="45700" rIns="45700" bIns="45700" anchor="ctr" anchorCtr="0">
            <a:noAutofit/>
          </a:bodyPr>
          <a:lstStyle/>
          <a:p>
            <a:pPr>
              <a:spcBef>
                <a:spcPts val="0"/>
              </a:spcBef>
              <a:buClr>
                <a:srgbClr val="595959"/>
              </a:buClr>
              <a:buSzPts val="3200"/>
            </a:pPr>
            <a:r>
              <a:rPr lang="en-US" sz="4000" dirty="0">
                <a:solidFill>
                  <a:schemeClr val="bg1">
                    <a:lumMod val="50000"/>
                  </a:schemeClr>
                </a:solidFill>
                <a:latin typeface="Calibri"/>
                <a:cs typeface="Calibri"/>
                <a:sym typeface="Avenir"/>
              </a:rPr>
              <a:t>Residential 2024 Rebate Updates </a:t>
            </a:r>
            <a:br>
              <a:rPr lang="en-US" sz="4000" dirty="0">
                <a:solidFill>
                  <a:schemeClr val="bg1">
                    <a:lumMod val="50000"/>
                  </a:schemeClr>
                </a:solidFill>
                <a:latin typeface="Calibri"/>
                <a:cs typeface="Calibri"/>
                <a:sym typeface="Avenir"/>
              </a:rPr>
            </a:br>
            <a:r>
              <a:rPr lang="en-US" sz="4000" dirty="0">
                <a:solidFill>
                  <a:schemeClr val="bg1">
                    <a:lumMod val="50000"/>
                  </a:schemeClr>
                </a:solidFill>
                <a:latin typeface="Calibri"/>
                <a:cs typeface="Calibri"/>
                <a:sym typeface="Avenir"/>
              </a:rPr>
              <a:t>&amp; Upcoming Changes</a:t>
            </a:r>
            <a:endParaRPr sz="4000" dirty="0">
              <a:solidFill>
                <a:schemeClr val="bg1">
                  <a:lumMod val="50000"/>
                </a:schemeClr>
              </a:solidFill>
              <a:latin typeface="Calibri"/>
              <a:cs typeface="Calibri"/>
            </a:endParaRPr>
          </a:p>
        </p:txBody>
      </p:sp>
      <p:sp>
        <p:nvSpPr>
          <p:cNvPr id="135" name="Google Shape;135;gb372cfa990_0_372"/>
          <p:cNvSpPr txBox="1">
            <a:spLocks noGrp="1"/>
          </p:cNvSpPr>
          <p:nvPr>
            <p:ph idx="1"/>
          </p:nvPr>
        </p:nvSpPr>
        <p:spPr>
          <a:xfrm>
            <a:off x="581140" y="1825625"/>
            <a:ext cx="6470657" cy="4351338"/>
          </a:xfrm>
          <a:prstGeom prst="rect">
            <a:avLst/>
          </a:prstGeom>
          <a:noFill/>
          <a:ln>
            <a:noFill/>
          </a:ln>
        </p:spPr>
        <p:txBody>
          <a:bodyPr spcFirstLastPara="1" wrap="square" lIns="45700" tIns="45700" rIns="45700" bIns="45700" anchor="ctr" anchorCtr="0">
            <a:noAutofit/>
          </a:bodyPr>
          <a:lstStyle/>
          <a:p>
            <a:pPr>
              <a:buClr>
                <a:srgbClr val="595959"/>
              </a:buClr>
              <a:buSzPts val="1650"/>
            </a:pPr>
            <a:r>
              <a:rPr lang="en-US" sz="2400">
                <a:ea typeface="+mn-lt"/>
                <a:cs typeface="+mn-lt"/>
                <a:sym typeface="Avenir"/>
              </a:rPr>
              <a:t>Current Changes:</a:t>
            </a:r>
          </a:p>
          <a:p>
            <a:pPr lvl="1">
              <a:buClr>
                <a:srgbClr val="595959"/>
              </a:buClr>
              <a:buSzPts val="1650"/>
            </a:pPr>
            <a:r>
              <a:rPr lang="en-US" sz="1800">
                <a:ea typeface="+mn-lt"/>
                <a:cs typeface="+mn-lt"/>
                <a:sym typeface="Avenir"/>
              </a:rPr>
              <a:t>Simplified air source heat pump &amp; mini-split heat pump rebate requirements</a:t>
            </a:r>
          </a:p>
          <a:p>
            <a:pPr lvl="1">
              <a:buClr>
                <a:srgbClr val="595959"/>
              </a:buClr>
              <a:buSzPts val="1650"/>
            </a:pPr>
            <a:r>
              <a:rPr lang="en-US" sz="1800">
                <a:ea typeface="+mn-lt"/>
                <a:cs typeface="+mn-lt"/>
                <a:sym typeface="Avenir"/>
              </a:rPr>
              <a:t>Now offering rebates for electric panel upgrades, air-to-water heat pumps, and heat pump dryers</a:t>
            </a:r>
          </a:p>
          <a:p>
            <a:pPr>
              <a:buClr>
                <a:srgbClr val="595959"/>
              </a:buClr>
              <a:buSzPts val="1650"/>
            </a:pPr>
            <a:r>
              <a:rPr lang="en-US" sz="2400">
                <a:ea typeface="+mn-lt"/>
                <a:cs typeface="+mn-lt"/>
                <a:sym typeface="Avenir"/>
              </a:rPr>
              <a:t>Upcoming Changes:</a:t>
            </a:r>
          </a:p>
          <a:p>
            <a:pPr lvl="1">
              <a:buClr>
                <a:srgbClr val="595959"/>
              </a:buClr>
              <a:buSzPts val="1650"/>
            </a:pPr>
            <a:r>
              <a:rPr lang="en-US" sz="1800">
                <a:ea typeface="+mn-lt"/>
                <a:cs typeface="+mn-lt"/>
                <a:sym typeface="Avenir"/>
              </a:rPr>
              <a:t>Streamlined digital rebate applications</a:t>
            </a:r>
          </a:p>
          <a:p>
            <a:pPr lvl="1">
              <a:buClr>
                <a:srgbClr val="595959"/>
              </a:buClr>
              <a:buSzPts val="1650"/>
            </a:pPr>
            <a:r>
              <a:rPr lang="en-US" sz="1800">
                <a:ea typeface="+mn-lt"/>
                <a:cs typeface="+mn-lt"/>
                <a:sym typeface="Avenir"/>
              </a:rPr>
              <a:t>Ability for the contractor to claim the rebate, if customer approved</a:t>
            </a:r>
          </a:p>
          <a:p>
            <a:pPr lvl="1">
              <a:buClr>
                <a:srgbClr val="595959"/>
              </a:buClr>
              <a:buSzPts val="1650"/>
            </a:pPr>
            <a:r>
              <a:rPr lang="en-US" sz="1800">
                <a:ea typeface="+mn-lt"/>
                <a:cs typeface="+mn-lt"/>
                <a:sym typeface="Avenir"/>
              </a:rPr>
              <a:t>New, larger moderate-income rebates</a:t>
            </a:r>
          </a:p>
          <a:p>
            <a:pPr lvl="1">
              <a:buClr>
                <a:srgbClr val="595959"/>
              </a:buClr>
              <a:buSzPts val="1650"/>
            </a:pPr>
            <a:endParaRPr lang="en-US">
              <a:sym typeface="Avenir"/>
            </a:endParaRPr>
          </a:p>
          <a:p>
            <a:pPr lvl="1">
              <a:buClr>
                <a:srgbClr val="595959"/>
              </a:buClr>
              <a:buSzPts val="1650"/>
            </a:pPr>
            <a:endParaRPr lang="en-US" sz="1400">
              <a:cs typeface="Calibri" panose="020F0502020204030204"/>
            </a:endParaRPr>
          </a:p>
        </p:txBody>
      </p:sp>
      <p:sp>
        <p:nvSpPr>
          <p:cNvPr id="134" name="Google Shape;134;gb372cfa990_0_372"/>
          <p:cNvSpPr/>
          <p:nvPr/>
        </p:nvSpPr>
        <p:spPr>
          <a:xfrm>
            <a:off x="0" y="730306"/>
            <a:ext cx="574200" cy="595200"/>
          </a:xfrm>
          <a:prstGeom prst="rect">
            <a:avLst/>
          </a:prstGeom>
          <a:solidFill>
            <a:srgbClr val="FCC61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 name="Picture 2" descr="Logo, company name&#10;&#10;Description automatically generated">
            <a:extLst>
              <a:ext uri="{FF2B5EF4-FFF2-40B4-BE49-F238E27FC236}">
                <a16:creationId xmlns:a16="http://schemas.microsoft.com/office/drawing/2014/main" id="{15D83EC0-7181-3AA4-E783-8720266AF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6250" y="1650063"/>
            <a:ext cx="4269257" cy="3794209"/>
          </a:xfrm>
          <a:prstGeom prst="rect">
            <a:avLst/>
          </a:prstGeom>
        </p:spPr>
      </p:pic>
      <p:sp>
        <p:nvSpPr>
          <p:cNvPr id="2" name="Text Placeholder 3">
            <a:extLst>
              <a:ext uri="{FF2B5EF4-FFF2-40B4-BE49-F238E27FC236}">
                <a16:creationId xmlns:a16="http://schemas.microsoft.com/office/drawing/2014/main" id="{5F7F2228-8C58-EA13-6485-BB96B7B3FEE3}"/>
              </a:ext>
            </a:extLst>
          </p:cNvPr>
          <p:cNvSpPr txBox="1">
            <a:spLocks/>
          </p:cNvSpPr>
          <p:nvPr/>
        </p:nvSpPr>
        <p:spPr>
          <a:xfrm>
            <a:off x="428623" y="5963200"/>
            <a:ext cx="8290833" cy="5480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600"/>
              </a:spcBef>
            </a:pPr>
            <a:r>
              <a:rPr lang="en-US" sz="1900">
                <a:latin typeface="Arial" panose="020B0604020202020204" pitchFamily="34" charset="0"/>
                <a:cs typeface="Arial" panose="020B0604020202020204" pitchFamily="34" charset="0"/>
              </a:rPr>
              <a:t>Additional information and rebates at </a:t>
            </a:r>
            <a:r>
              <a:rPr lang="en-US" sz="1900" b="1">
                <a:latin typeface="Arial" panose="020B0604020202020204" pitchFamily="34" charset="0"/>
                <a:cs typeface="Arial" panose="020B0604020202020204" pitchFamily="34" charset="0"/>
              </a:rPr>
              <a:t>energysmartyes.com</a:t>
            </a:r>
          </a:p>
        </p:txBody>
      </p:sp>
    </p:spTree>
    <p:extLst>
      <p:ext uri="{BB962C8B-B14F-4D97-AF65-F5344CB8AC3E}">
        <p14:creationId xmlns:p14="http://schemas.microsoft.com/office/powerpoint/2010/main" val="375046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ED63E3D8-F16B-D8A0-819E-07FE33AC9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0274" y="162786"/>
            <a:ext cx="1625208" cy="1471486"/>
          </a:xfrm>
          <a:prstGeom prst="rect">
            <a:avLst/>
          </a:prstGeom>
        </p:spPr>
      </p:pic>
      <p:sp>
        <p:nvSpPr>
          <p:cNvPr id="133" name="Google Shape;133;gb372cfa990_0_372"/>
          <p:cNvSpPr txBox="1">
            <a:spLocks noGrp="1"/>
          </p:cNvSpPr>
          <p:nvPr>
            <p:ph type="title"/>
          </p:nvPr>
        </p:nvSpPr>
        <p:spPr>
          <a:xfrm>
            <a:off x="838200" y="365125"/>
            <a:ext cx="7542320" cy="1325563"/>
          </a:xfrm>
          <a:prstGeom prst="rect">
            <a:avLst/>
          </a:prstGeom>
          <a:noFill/>
          <a:ln>
            <a:noFill/>
          </a:ln>
        </p:spPr>
        <p:txBody>
          <a:bodyPr spcFirstLastPara="1" wrap="square" lIns="45700" tIns="45700" rIns="45700" bIns="45700" anchor="ctr" anchorCtr="0">
            <a:noAutofit/>
          </a:bodyPr>
          <a:lstStyle/>
          <a:p>
            <a:pPr>
              <a:spcBef>
                <a:spcPts val="0"/>
              </a:spcBef>
              <a:buClr>
                <a:srgbClr val="595959"/>
              </a:buClr>
              <a:buSzPts val="3200"/>
            </a:pPr>
            <a:r>
              <a:rPr lang="en-US" sz="4000">
                <a:solidFill>
                  <a:schemeClr val="bg1">
                    <a:lumMod val="50000"/>
                  </a:schemeClr>
                </a:solidFill>
                <a:latin typeface="Calibri"/>
                <a:cs typeface="Calibri"/>
                <a:sym typeface="Avenir"/>
              </a:rPr>
              <a:t>Residential Electrification Incentives</a:t>
            </a:r>
            <a:endParaRPr lang="en-US" sz="4000">
              <a:solidFill>
                <a:schemeClr val="bg1">
                  <a:lumMod val="50000"/>
                </a:schemeClr>
              </a:solidFill>
              <a:latin typeface="Calibri"/>
              <a:cs typeface="Calibri"/>
            </a:endParaRPr>
          </a:p>
        </p:txBody>
      </p:sp>
      <p:sp>
        <p:nvSpPr>
          <p:cNvPr id="134" name="Google Shape;134;gb372cfa990_0_372"/>
          <p:cNvSpPr/>
          <p:nvPr/>
        </p:nvSpPr>
        <p:spPr>
          <a:xfrm>
            <a:off x="0" y="730306"/>
            <a:ext cx="574200" cy="595200"/>
          </a:xfrm>
          <a:prstGeom prst="rect">
            <a:avLst/>
          </a:prstGeom>
          <a:solidFill>
            <a:srgbClr val="FCC61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5F7F2228-8C58-EA13-6485-BB96B7B3FEE3}"/>
              </a:ext>
            </a:extLst>
          </p:cNvPr>
          <p:cNvSpPr txBox="1">
            <a:spLocks/>
          </p:cNvSpPr>
          <p:nvPr/>
        </p:nvSpPr>
        <p:spPr>
          <a:xfrm>
            <a:off x="410261" y="6146815"/>
            <a:ext cx="8290833" cy="5480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600"/>
              </a:spcBef>
            </a:pPr>
            <a:r>
              <a:rPr lang="en-US" sz="1900">
                <a:latin typeface="Arial"/>
                <a:cs typeface="Arial"/>
              </a:rPr>
              <a:t>Additional information and rebates at </a:t>
            </a:r>
            <a:r>
              <a:rPr lang="en-US" sz="1900" b="1">
                <a:latin typeface="Arial"/>
                <a:cs typeface="Arial"/>
              </a:rPr>
              <a:t>energysmartyes.com</a:t>
            </a:r>
          </a:p>
        </p:txBody>
      </p:sp>
      <p:graphicFrame>
        <p:nvGraphicFramePr>
          <p:cNvPr id="7" name="Table 6">
            <a:extLst>
              <a:ext uri="{FF2B5EF4-FFF2-40B4-BE49-F238E27FC236}">
                <a16:creationId xmlns:a16="http://schemas.microsoft.com/office/drawing/2014/main" id="{6067A471-54F9-14BD-FB93-1C37F52F3895}"/>
              </a:ext>
            </a:extLst>
          </p:cNvPr>
          <p:cNvGraphicFramePr>
            <a:graphicFrameLocks noGrp="1"/>
          </p:cNvGraphicFramePr>
          <p:nvPr>
            <p:extLst>
              <p:ext uri="{D42A27DB-BD31-4B8C-83A1-F6EECF244321}">
                <p14:modId xmlns:p14="http://schemas.microsoft.com/office/powerpoint/2010/main" val="2751956571"/>
              </p:ext>
            </p:extLst>
          </p:nvPr>
        </p:nvGraphicFramePr>
        <p:xfrm>
          <a:off x="578385" y="1735156"/>
          <a:ext cx="10229057" cy="3844449"/>
        </p:xfrm>
        <a:graphic>
          <a:graphicData uri="http://schemas.openxmlformats.org/drawingml/2006/table">
            <a:tbl>
              <a:tblPr bandRow="1">
                <a:tableStyleId>{5C22544A-7EE6-4342-B048-85BDC9FD1C3A}</a:tableStyleId>
              </a:tblPr>
              <a:tblGrid>
                <a:gridCol w="3824438">
                  <a:extLst>
                    <a:ext uri="{9D8B030D-6E8A-4147-A177-3AD203B41FA5}">
                      <a16:colId xmlns:a16="http://schemas.microsoft.com/office/drawing/2014/main" val="941548926"/>
                    </a:ext>
                  </a:extLst>
                </a:gridCol>
                <a:gridCol w="2134873">
                  <a:extLst>
                    <a:ext uri="{9D8B030D-6E8A-4147-A177-3AD203B41FA5}">
                      <a16:colId xmlns:a16="http://schemas.microsoft.com/office/drawing/2014/main" val="4201965364"/>
                    </a:ext>
                  </a:extLst>
                </a:gridCol>
                <a:gridCol w="2134873">
                  <a:extLst>
                    <a:ext uri="{9D8B030D-6E8A-4147-A177-3AD203B41FA5}">
                      <a16:colId xmlns:a16="http://schemas.microsoft.com/office/drawing/2014/main" val="927042610"/>
                    </a:ext>
                  </a:extLst>
                </a:gridCol>
                <a:gridCol w="2134873">
                  <a:extLst>
                    <a:ext uri="{9D8B030D-6E8A-4147-A177-3AD203B41FA5}">
                      <a16:colId xmlns:a16="http://schemas.microsoft.com/office/drawing/2014/main" val="4030842501"/>
                    </a:ext>
                  </a:extLst>
                </a:gridCol>
              </a:tblGrid>
              <a:tr h="572551">
                <a:tc>
                  <a:txBody>
                    <a:bodyPr/>
                    <a:lstStyle/>
                    <a:p>
                      <a:pPr algn="ctr" fontAlgn="base"/>
                      <a:r>
                        <a:rPr lang="en-US" sz="1600" b="1" dirty="0">
                          <a:solidFill>
                            <a:srgbClr val="FFFFFF"/>
                          </a:solidFill>
                          <a:effectLst/>
                          <a:latin typeface="Calibri"/>
                        </a:rPr>
                        <a:t>Technology</a:t>
                      </a:r>
                      <a:endParaRPr lang="en-US" b="1" dirty="0">
                        <a:solidFill>
                          <a:srgbClr val="FFFFFF"/>
                        </a:solidFill>
                        <a:effectLst/>
                        <a:latin typeface="Calibri"/>
                      </a:endParaRPr>
                    </a:p>
                  </a:txBody>
                  <a:tcP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solidFill>
                  </a:tcPr>
                </a:tc>
                <a:tc>
                  <a:txBody>
                    <a:bodyPr/>
                    <a:lstStyle/>
                    <a:p>
                      <a:pPr algn="ctr" fontAlgn="base"/>
                      <a:r>
                        <a:rPr lang="en-US" sz="1600" b="1" dirty="0">
                          <a:solidFill>
                            <a:srgbClr val="FFFFFF"/>
                          </a:solidFill>
                          <a:effectLst/>
                          <a:latin typeface="Calibri"/>
                        </a:rPr>
                        <a:t>Boulder County </a:t>
                      </a:r>
                      <a:endParaRPr lang="en-US" b="1" dirty="0">
                        <a:solidFill>
                          <a:srgbClr val="FFFFFF"/>
                        </a:solidFill>
                        <a:effectLst/>
                        <a:latin typeface="Calibri"/>
                      </a:endParaRPr>
                    </a:p>
                    <a:p>
                      <a:pPr lvl="0" algn="ctr">
                        <a:buNone/>
                      </a:pPr>
                      <a:r>
                        <a:rPr lang="en-US" sz="1600" b="1" dirty="0">
                          <a:solidFill>
                            <a:srgbClr val="FFFFFF"/>
                          </a:solidFill>
                          <a:effectLst/>
                          <a:latin typeface="Calibri"/>
                        </a:rPr>
                        <a:t>Rebate</a:t>
                      </a:r>
                      <a:endParaRPr lang="en-US" b="1" dirty="0">
                        <a:solidFill>
                          <a:srgbClr val="FFFFFF"/>
                        </a:solidFill>
                        <a:effectLst/>
                        <a:latin typeface="Calibri"/>
                      </a:endParaRPr>
                    </a:p>
                  </a:txBody>
                  <a:tcP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solidFill>
                  </a:tcPr>
                </a:tc>
                <a:tc>
                  <a:txBody>
                    <a:bodyPr/>
                    <a:lstStyle/>
                    <a:p>
                      <a:pPr lvl="0" algn="ctr">
                        <a:buNone/>
                      </a:pPr>
                      <a:r>
                        <a:rPr lang="en-US" sz="1600" b="1" dirty="0">
                          <a:solidFill>
                            <a:srgbClr val="FFFFFF"/>
                          </a:solidFill>
                          <a:effectLst/>
                          <a:latin typeface="Calibri"/>
                        </a:rPr>
                        <a:t>City of Boulder </a:t>
                      </a:r>
                      <a:endParaRPr lang="en-US"/>
                    </a:p>
                    <a:p>
                      <a:pPr lvl="0" algn="ctr">
                        <a:buNone/>
                      </a:pPr>
                      <a:r>
                        <a:rPr lang="en-US" sz="1600" b="1" dirty="0">
                          <a:solidFill>
                            <a:srgbClr val="FFFFFF"/>
                          </a:solidFill>
                          <a:effectLst/>
                          <a:latin typeface="Calibri"/>
                        </a:rPr>
                        <a:t>Rebate</a:t>
                      </a:r>
                    </a:p>
                  </a:txBody>
                  <a:tcP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solidFill>
                  </a:tcPr>
                </a:tc>
                <a:tc>
                  <a:txBody>
                    <a:bodyPr/>
                    <a:lstStyle/>
                    <a:p>
                      <a:pPr algn="ctr" fontAlgn="base"/>
                      <a:r>
                        <a:rPr lang="en-US" sz="1600" b="1" dirty="0">
                          <a:solidFill>
                            <a:srgbClr val="FFFFFF"/>
                          </a:solidFill>
                          <a:effectLst/>
                          <a:latin typeface="Calibri"/>
                        </a:rPr>
                        <a:t>City of Louisville Rebate</a:t>
                      </a:r>
                      <a:endParaRPr lang="en-US" b="1" dirty="0">
                        <a:solidFill>
                          <a:srgbClr val="FFFFFF"/>
                        </a:solidFill>
                        <a:effectLst/>
                        <a:latin typeface="Calibri"/>
                      </a:endParaRPr>
                    </a:p>
                  </a:txBody>
                  <a:tcP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solidFill>
                  </a:tcPr>
                </a:tc>
                <a:extLst>
                  <a:ext uri="{0D108BD9-81ED-4DB2-BD59-A6C34878D82A}">
                    <a16:rowId xmlns:a16="http://schemas.microsoft.com/office/drawing/2014/main" val="668331772"/>
                  </a:ext>
                </a:extLst>
              </a:tr>
              <a:tr h="456251">
                <a:tc>
                  <a:txBody>
                    <a:bodyPr/>
                    <a:lstStyle/>
                    <a:p>
                      <a:pPr fontAlgn="base"/>
                      <a:r>
                        <a:rPr lang="en-US" sz="1600" dirty="0">
                          <a:effectLst/>
                          <a:latin typeface="Calibri"/>
                        </a:rPr>
                        <a:t>Air Source/Mini-Split Heat Pump</a:t>
                      </a:r>
                      <a:endParaRPr lang="en-US" dirty="0">
                        <a:effectLst/>
                        <a:latin typeface="Calibri"/>
                      </a:endParaRP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fontAlgn="base"/>
                      <a:r>
                        <a:rPr lang="en-US" sz="1600" dirty="0">
                          <a:effectLst/>
                          <a:latin typeface="Calibri"/>
                        </a:rPr>
                        <a:t>Up to $300</a:t>
                      </a:r>
                      <a:endParaRPr lang="en-US" dirty="0">
                        <a:effectLst/>
                        <a:latin typeface="Calibri"/>
                      </a:endParaRP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lvl="0" algn="l">
                        <a:lnSpc>
                          <a:spcPct val="100000"/>
                        </a:lnSpc>
                        <a:spcBef>
                          <a:spcPts val="0"/>
                        </a:spcBef>
                        <a:spcAft>
                          <a:spcPts val="0"/>
                        </a:spcAft>
                        <a:buNone/>
                      </a:pPr>
                      <a:r>
                        <a:rPr lang="en-US" sz="1700" b="0" i="0" u="none" strike="noStrike" noProof="0" dirty="0">
                          <a:solidFill>
                            <a:srgbClr val="000000"/>
                          </a:solidFill>
                          <a:effectLst/>
                          <a:latin typeface="Calibri"/>
                        </a:rPr>
                        <a:t>Up to $400</a:t>
                      </a: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lvl="0">
                        <a:buNone/>
                      </a:pPr>
                      <a:r>
                        <a:rPr lang="en-US" sz="1800" b="0" i="0" u="none" strike="noStrike" noProof="0" dirty="0">
                          <a:solidFill>
                            <a:srgbClr val="000000"/>
                          </a:solidFill>
                          <a:effectLst/>
                          <a:latin typeface="Calibri"/>
                        </a:rPr>
                        <a:t>Up to $400</a:t>
                      </a:r>
                      <a:endParaRPr lang="en-US" b="0" i="0" dirty="0">
                        <a:latin typeface="Calibri"/>
                      </a:endParaRP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extLst>
                  <a:ext uri="{0D108BD9-81ED-4DB2-BD59-A6C34878D82A}">
                    <a16:rowId xmlns:a16="http://schemas.microsoft.com/office/drawing/2014/main" val="2901613113"/>
                  </a:ext>
                </a:extLst>
              </a:tr>
              <a:tr h="429413">
                <a:tc>
                  <a:txBody>
                    <a:bodyPr/>
                    <a:lstStyle/>
                    <a:p>
                      <a:pPr fontAlgn="base"/>
                      <a:r>
                        <a:rPr lang="en-US" sz="1600" dirty="0">
                          <a:effectLst/>
                          <a:latin typeface="Calibri"/>
                        </a:rPr>
                        <a:t>Ground Source Heat Pump</a:t>
                      </a:r>
                      <a:endParaRPr lang="en-US" dirty="0">
                        <a:effectLst/>
                        <a:latin typeface="Calibri"/>
                      </a:endParaRP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fontAlgn="base"/>
                      <a:r>
                        <a:rPr lang="en-US" sz="1700" dirty="0">
                          <a:effectLst/>
                          <a:latin typeface="Calibri"/>
                        </a:rPr>
                        <a:t>Up to $400</a:t>
                      </a:r>
                      <a:endParaRPr lang="en-US" dirty="0">
                        <a:effectLst/>
                        <a:latin typeface="Calibri"/>
                      </a:endParaRP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lvl="0">
                        <a:buNone/>
                      </a:pPr>
                      <a:r>
                        <a:rPr lang="en-US" sz="1700" dirty="0">
                          <a:effectLst/>
                          <a:latin typeface="Calibri"/>
                        </a:rPr>
                        <a:t>Up to $650</a:t>
                      </a: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lvl="0">
                        <a:buNone/>
                      </a:pPr>
                      <a:r>
                        <a:rPr lang="en-US" sz="1800" b="0" i="0" u="none" strike="noStrike" noProof="0" dirty="0">
                          <a:solidFill>
                            <a:srgbClr val="000000"/>
                          </a:solidFill>
                          <a:effectLst/>
                          <a:latin typeface="Calibri"/>
                        </a:rPr>
                        <a:t>Up to $650</a:t>
                      </a:r>
                      <a:endParaRPr lang="en-US" b="0" i="0" dirty="0">
                        <a:latin typeface="Calibri"/>
                      </a:endParaRP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extLst>
                  <a:ext uri="{0D108BD9-81ED-4DB2-BD59-A6C34878D82A}">
                    <a16:rowId xmlns:a16="http://schemas.microsoft.com/office/drawing/2014/main" val="1944594023"/>
                  </a:ext>
                </a:extLst>
              </a:tr>
              <a:tr h="393629">
                <a:tc>
                  <a:txBody>
                    <a:bodyPr/>
                    <a:lstStyle/>
                    <a:p>
                      <a:pPr fontAlgn="base"/>
                      <a:r>
                        <a:rPr lang="en-US" sz="1600" dirty="0">
                          <a:effectLst/>
                          <a:latin typeface="Calibri"/>
                        </a:rPr>
                        <a:t>Air to Water Heat Pump</a:t>
                      </a:r>
                      <a:endParaRPr lang="en-US" dirty="0">
                        <a:effectLst/>
                        <a:latin typeface="Calibri"/>
                      </a:endParaRP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fontAlgn="base"/>
                      <a:r>
                        <a:rPr lang="en-US" sz="1700" dirty="0">
                          <a:effectLst/>
                          <a:latin typeface="Calibri"/>
                        </a:rPr>
                        <a:t>Up to $300</a:t>
                      </a:r>
                      <a:endParaRPr lang="en-US" dirty="0">
                        <a:effectLst/>
                        <a:latin typeface="Calibri"/>
                      </a:endParaRP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lvl="0">
                        <a:buNone/>
                      </a:pPr>
                      <a:r>
                        <a:rPr lang="en-US" sz="1700" dirty="0">
                          <a:effectLst/>
                          <a:latin typeface="Calibri"/>
                        </a:rPr>
                        <a:t>Up to $400</a:t>
                      </a: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fontAlgn="base"/>
                      <a:r>
                        <a:rPr lang="en-US" sz="1600" dirty="0">
                          <a:effectLst/>
                          <a:latin typeface="Calibri"/>
                        </a:rPr>
                        <a:t>N/A</a:t>
                      </a:r>
                      <a:endParaRPr lang="en-US" dirty="0">
                        <a:effectLst/>
                        <a:latin typeface="Calibri"/>
                      </a:endParaRP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extLst>
                  <a:ext uri="{0D108BD9-81ED-4DB2-BD59-A6C34878D82A}">
                    <a16:rowId xmlns:a16="http://schemas.microsoft.com/office/drawing/2014/main" val="3579470211"/>
                  </a:ext>
                </a:extLst>
              </a:tr>
              <a:tr h="465198">
                <a:tc>
                  <a:txBody>
                    <a:bodyPr/>
                    <a:lstStyle/>
                    <a:p>
                      <a:pPr fontAlgn="base"/>
                      <a:r>
                        <a:rPr lang="en-US" sz="1600" dirty="0">
                          <a:effectLst/>
                          <a:latin typeface="Calibri"/>
                        </a:rPr>
                        <a:t>Heat Pump Water Heater</a:t>
                      </a:r>
                      <a:endParaRPr lang="en-US" dirty="0">
                        <a:effectLst/>
                        <a:latin typeface="Calibri"/>
                      </a:endParaRP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fontAlgn="base"/>
                      <a:r>
                        <a:rPr lang="en-US" sz="1700" dirty="0">
                          <a:effectLst/>
                          <a:latin typeface="Calibri"/>
                        </a:rPr>
                        <a:t>Up to $100</a:t>
                      </a:r>
                      <a:endParaRPr lang="en-US" dirty="0">
                        <a:effectLst/>
                        <a:latin typeface="Calibri"/>
                      </a:endParaRP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lvl="0">
                        <a:buNone/>
                      </a:pPr>
                      <a:r>
                        <a:rPr lang="en-US" sz="1700" dirty="0">
                          <a:effectLst/>
                          <a:latin typeface="Calibri"/>
                        </a:rPr>
                        <a:t>Up to $250</a:t>
                      </a: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lvl="0">
                        <a:buNone/>
                      </a:pPr>
                      <a:r>
                        <a:rPr lang="en-US" sz="1800" b="0" i="0" u="none" strike="noStrike" noProof="0" dirty="0">
                          <a:solidFill>
                            <a:srgbClr val="000000"/>
                          </a:solidFill>
                          <a:effectLst/>
                          <a:latin typeface="Calibri"/>
                        </a:rPr>
                        <a:t>Up to $250</a:t>
                      </a:r>
                      <a:endParaRPr lang="en-US" b="0" i="0" dirty="0">
                        <a:latin typeface="Calibri"/>
                      </a:endParaRP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extLst>
                  <a:ext uri="{0D108BD9-81ED-4DB2-BD59-A6C34878D82A}">
                    <a16:rowId xmlns:a16="http://schemas.microsoft.com/office/drawing/2014/main" val="3185277901"/>
                  </a:ext>
                </a:extLst>
              </a:tr>
              <a:tr h="483090">
                <a:tc>
                  <a:txBody>
                    <a:bodyPr/>
                    <a:lstStyle/>
                    <a:p>
                      <a:pPr fontAlgn="base"/>
                      <a:r>
                        <a:rPr lang="en-US" sz="1600" dirty="0">
                          <a:effectLst/>
                          <a:latin typeface="Calibri"/>
                        </a:rPr>
                        <a:t>Electric Panel Upgrade</a:t>
                      </a:r>
                      <a:endParaRPr lang="en-US" dirty="0">
                        <a:effectLst/>
                        <a:latin typeface="Calibri"/>
                      </a:endParaRP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fontAlgn="base"/>
                      <a:r>
                        <a:rPr lang="en-US" sz="1700" dirty="0">
                          <a:effectLst/>
                          <a:latin typeface="Calibri"/>
                        </a:rPr>
                        <a:t>Up to $100</a:t>
                      </a:r>
                      <a:endParaRPr lang="en-US" dirty="0">
                        <a:effectLst/>
                        <a:latin typeface="Calibri"/>
                      </a:endParaRP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lvl="0">
                        <a:buNone/>
                      </a:pPr>
                      <a:r>
                        <a:rPr lang="en-US" sz="1700" dirty="0">
                          <a:effectLst/>
                          <a:latin typeface="Calibri"/>
                        </a:rPr>
                        <a:t>Up to $250</a:t>
                      </a: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lvl="0">
                        <a:buNone/>
                      </a:pPr>
                      <a:r>
                        <a:rPr lang="en-US" sz="1800" b="0" i="0" u="none" strike="noStrike" noProof="0" dirty="0">
                          <a:solidFill>
                            <a:srgbClr val="000000"/>
                          </a:solidFill>
                          <a:effectLst/>
                          <a:latin typeface="Calibri"/>
                        </a:rPr>
                        <a:t>Up to $250</a:t>
                      </a:r>
                      <a:endParaRPr lang="en-US" b="0" i="0" dirty="0">
                        <a:latin typeface="Calibri"/>
                      </a:endParaRP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extLst>
                  <a:ext uri="{0D108BD9-81ED-4DB2-BD59-A6C34878D82A}">
                    <a16:rowId xmlns:a16="http://schemas.microsoft.com/office/drawing/2014/main" val="1911023583"/>
                  </a:ext>
                </a:extLst>
              </a:tr>
              <a:tr h="456251">
                <a:tc>
                  <a:txBody>
                    <a:bodyPr/>
                    <a:lstStyle/>
                    <a:p>
                      <a:pPr lvl="0">
                        <a:buNone/>
                      </a:pPr>
                      <a:r>
                        <a:rPr lang="en-US" sz="1600" dirty="0">
                          <a:effectLst/>
                          <a:latin typeface="Calibri"/>
                        </a:rPr>
                        <a:t>Heat Pump Dryer</a:t>
                      </a:r>
                      <a:endParaRPr lang="en-US" dirty="0"/>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fontAlgn="base"/>
                      <a:r>
                        <a:rPr lang="en-US" sz="1700" dirty="0">
                          <a:effectLst/>
                          <a:latin typeface="Calibri"/>
                        </a:rPr>
                        <a:t>Up to $100</a:t>
                      </a: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lvl="0">
                        <a:buNone/>
                      </a:pPr>
                      <a:r>
                        <a:rPr lang="en-US" sz="1700" dirty="0">
                          <a:effectLst/>
                          <a:latin typeface="Calibri"/>
                        </a:rPr>
                        <a:t>Up to $250</a:t>
                      </a: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lvl="0">
                        <a:buNone/>
                      </a:pPr>
                      <a:r>
                        <a:rPr lang="en-US" sz="1800" b="0" i="0" u="none" strike="noStrike" noProof="0" dirty="0">
                          <a:solidFill>
                            <a:srgbClr val="000000"/>
                          </a:solidFill>
                          <a:effectLst/>
                          <a:latin typeface="Calibri"/>
                        </a:rPr>
                        <a:t>N/A</a:t>
                      </a: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extLst>
                  <a:ext uri="{0D108BD9-81ED-4DB2-BD59-A6C34878D82A}">
                    <a16:rowId xmlns:a16="http://schemas.microsoft.com/office/drawing/2014/main" val="2808592278"/>
                  </a:ext>
                </a:extLst>
              </a:tr>
              <a:tr h="581497">
                <a:tc>
                  <a:txBody>
                    <a:bodyPr/>
                    <a:lstStyle/>
                    <a:p>
                      <a:pPr lvl="0">
                        <a:buNone/>
                      </a:pPr>
                      <a:r>
                        <a:rPr lang="en-US" sz="1600" dirty="0">
                          <a:effectLst/>
                          <a:latin typeface="Calibri"/>
                        </a:rPr>
                        <a:t>Induction Cooktop (replacing gas)</a:t>
                      </a:r>
                      <a:endParaRPr lang="en-US" dirty="0">
                        <a:effectLst/>
                        <a:latin typeface="Calibri"/>
                      </a:endParaRP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lvl="0">
                        <a:buNone/>
                      </a:pPr>
                      <a:r>
                        <a:rPr lang="en-US" sz="1700" dirty="0">
                          <a:effectLst/>
                          <a:latin typeface="Calibri"/>
                        </a:rPr>
                        <a:t>Up to $100</a:t>
                      </a:r>
                      <a:endParaRPr lang="en-US" dirty="0"/>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lvl="0">
                        <a:buNone/>
                      </a:pPr>
                      <a:r>
                        <a:rPr lang="en-US" sz="1700" dirty="0">
                          <a:effectLst/>
                          <a:latin typeface="Calibri"/>
                        </a:rPr>
                        <a:t>Up to $200</a:t>
                      </a:r>
                      <a:endParaRPr lang="en-US" dirty="0"/>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tc>
                  <a:txBody>
                    <a:bodyPr/>
                    <a:lstStyle/>
                    <a:p>
                      <a:pPr lvl="0">
                        <a:buNone/>
                      </a:pPr>
                      <a:r>
                        <a:rPr lang="en-US" sz="1800" b="0" i="0" u="none" strike="noStrike" noProof="0" dirty="0">
                          <a:solidFill>
                            <a:srgbClr val="000000"/>
                          </a:solidFill>
                          <a:effectLst/>
                          <a:latin typeface="Calibri"/>
                        </a:rPr>
                        <a:t>Up to $150</a:t>
                      </a:r>
                      <a:endParaRPr lang="en-US" b="0" i="0" dirty="0">
                        <a:latin typeface="Calibri"/>
                      </a:endParaRPr>
                    </a:p>
                  </a:txBody>
                  <a:tcPr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00A3C3">
                        <a:alpha val="29000"/>
                      </a:srgbClr>
                    </a:solidFill>
                  </a:tcPr>
                </a:tc>
                <a:extLst>
                  <a:ext uri="{0D108BD9-81ED-4DB2-BD59-A6C34878D82A}">
                    <a16:rowId xmlns:a16="http://schemas.microsoft.com/office/drawing/2014/main" val="2362384228"/>
                  </a:ext>
                </a:extLst>
              </a:tr>
            </a:tbl>
          </a:graphicData>
        </a:graphic>
      </p:graphicFrame>
      <p:sp>
        <p:nvSpPr>
          <p:cNvPr id="11" name="Text Placeholder 3">
            <a:extLst>
              <a:ext uri="{FF2B5EF4-FFF2-40B4-BE49-F238E27FC236}">
                <a16:creationId xmlns:a16="http://schemas.microsoft.com/office/drawing/2014/main" id="{B284EF0E-5F66-EDF7-BC17-633967B0039C}"/>
              </a:ext>
            </a:extLst>
          </p:cNvPr>
          <p:cNvSpPr txBox="1">
            <a:spLocks/>
          </p:cNvSpPr>
          <p:nvPr/>
        </p:nvSpPr>
        <p:spPr>
          <a:xfrm>
            <a:off x="603056" y="5577611"/>
            <a:ext cx="10163698" cy="3644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600"/>
              </a:spcBef>
            </a:pPr>
            <a:r>
              <a:rPr lang="en-US" sz="1000" dirty="0">
                <a:latin typeface="Arial"/>
                <a:cs typeface="Arial"/>
              </a:rPr>
              <a:t>*Additional rebates may be available if replacing gas systems - Engagement with EnergySmart required before project completion</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b372cfa990_0_372"/>
          <p:cNvSpPr txBox="1">
            <a:spLocks noGrp="1"/>
          </p:cNvSpPr>
          <p:nvPr>
            <p:ph type="title"/>
          </p:nvPr>
        </p:nvSpPr>
        <p:spPr>
          <a:xfrm>
            <a:off x="838200" y="365125"/>
            <a:ext cx="7542320" cy="1325563"/>
          </a:xfrm>
          <a:prstGeom prst="rect">
            <a:avLst/>
          </a:prstGeom>
          <a:noFill/>
          <a:ln>
            <a:noFill/>
          </a:ln>
        </p:spPr>
        <p:txBody>
          <a:bodyPr spcFirstLastPara="1" wrap="square" lIns="45700" tIns="45700" rIns="45700" bIns="45700" anchor="ctr" anchorCtr="0">
            <a:noAutofit/>
          </a:bodyPr>
          <a:lstStyle/>
          <a:p>
            <a:pPr>
              <a:spcBef>
                <a:spcPts val="0"/>
              </a:spcBef>
            </a:pPr>
            <a:r>
              <a:rPr lang="en-US" sz="4000">
                <a:solidFill>
                  <a:schemeClr val="bg1">
                    <a:lumMod val="50000"/>
                  </a:schemeClr>
                </a:solidFill>
                <a:latin typeface="Calibri"/>
                <a:cs typeface="Calibri"/>
                <a:sym typeface="Avenir"/>
              </a:rPr>
              <a:t>Marshall Fire Rebuild Update</a:t>
            </a:r>
            <a:endParaRPr lang="en-US">
              <a:solidFill>
                <a:schemeClr val="bg1">
                  <a:lumMod val="50000"/>
                </a:schemeClr>
              </a:solidFill>
            </a:endParaRPr>
          </a:p>
        </p:txBody>
      </p:sp>
      <p:sp>
        <p:nvSpPr>
          <p:cNvPr id="134" name="Google Shape;134;gb372cfa990_0_372"/>
          <p:cNvSpPr/>
          <p:nvPr/>
        </p:nvSpPr>
        <p:spPr>
          <a:xfrm>
            <a:off x="0" y="730306"/>
            <a:ext cx="574200" cy="595200"/>
          </a:xfrm>
          <a:prstGeom prst="rect">
            <a:avLst/>
          </a:prstGeom>
          <a:solidFill>
            <a:srgbClr val="FCC61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05C83D18-1F87-356B-19BA-A977AF0B51D4}"/>
              </a:ext>
            </a:extLst>
          </p:cNvPr>
          <p:cNvPicPr>
            <a:picLocks noChangeAspect="1"/>
          </p:cNvPicPr>
          <p:nvPr/>
        </p:nvPicPr>
        <p:blipFill>
          <a:blip r:embed="rId3"/>
          <a:stretch>
            <a:fillRect/>
          </a:stretch>
        </p:blipFill>
        <p:spPr>
          <a:xfrm>
            <a:off x="750277" y="1596449"/>
            <a:ext cx="10691447" cy="4896025"/>
          </a:xfrm>
          <a:prstGeom prst="rect">
            <a:avLst/>
          </a:prstGeom>
        </p:spPr>
      </p:pic>
    </p:spTree>
    <p:extLst>
      <p:ext uri="{BB962C8B-B14F-4D97-AF65-F5344CB8AC3E}">
        <p14:creationId xmlns:p14="http://schemas.microsoft.com/office/powerpoint/2010/main" val="342008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b372cfa990_0_372"/>
          <p:cNvSpPr txBox="1">
            <a:spLocks noGrp="1"/>
          </p:cNvSpPr>
          <p:nvPr>
            <p:ph type="title"/>
          </p:nvPr>
        </p:nvSpPr>
        <p:spPr>
          <a:prstGeom prst="rect">
            <a:avLst/>
          </a:prstGeom>
          <a:noFill/>
          <a:ln>
            <a:noFill/>
          </a:ln>
        </p:spPr>
        <p:txBody>
          <a:bodyPr spcFirstLastPara="1" wrap="square" lIns="45700" tIns="45700" rIns="45700" bIns="45700" anchor="ctr" anchorCtr="0">
            <a:noAutofit/>
          </a:bodyPr>
          <a:lstStyle/>
          <a:p>
            <a:pPr>
              <a:spcBef>
                <a:spcPts val="0"/>
              </a:spcBef>
            </a:pPr>
            <a:r>
              <a:rPr lang="en-US" sz="4000">
                <a:solidFill>
                  <a:schemeClr val="bg1">
                    <a:lumMod val="50000"/>
                  </a:schemeClr>
                </a:solidFill>
                <a:latin typeface="Calibri"/>
                <a:cs typeface="Calibri"/>
                <a:sym typeface="Avenir"/>
              </a:rPr>
              <a:t>Marshall Fire Rebuild Update</a:t>
            </a:r>
            <a:endParaRPr lang="en-US">
              <a:solidFill>
                <a:schemeClr val="bg1">
                  <a:lumMod val="50000"/>
                </a:schemeClr>
              </a:solidFill>
            </a:endParaRPr>
          </a:p>
        </p:txBody>
      </p:sp>
      <p:sp>
        <p:nvSpPr>
          <p:cNvPr id="3" name="Text Placeholder 2">
            <a:extLst>
              <a:ext uri="{FF2B5EF4-FFF2-40B4-BE49-F238E27FC236}">
                <a16:creationId xmlns:a16="http://schemas.microsoft.com/office/drawing/2014/main" id="{CB5CB48D-6D54-1437-AFFD-24F36980A993}"/>
              </a:ext>
            </a:extLst>
          </p:cNvPr>
          <p:cNvSpPr>
            <a:spLocks noGrp="1"/>
          </p:cNvSpPr>
          <p:nvPr>
            <p:ph type="body" idx="1"/>
          </p:nvPr>
        </p:nvSpPr>
        <p:spPr/>
        <p:txBody>
          <a:bodyPr vert="horz" lIns="91440" tIns="45720" rIns="91440" bIns="45720" rtlCol="0" anchor="ctr">
            <a:normAutofit/>
          </a:bodyPr>
          <a:lstStyle/>
          <a:p>
            <a:pPr algn="ctr"/>
            <a:r>
              <a:rPr lang="en-US" sz="1800">
                <a:solidFill>
                  <a:srgbClr val="595959"/>
                </a:solidFill>
                <a:latin typeface="Arial"/>
                <a:cs typeface="Arial"/>
              </a:rPr>
              <a:t>Tubbs Fire Advanced Energy Rebuild</a:t>
            </a:r>
            <a:endParaRPr lang="en-US" sz="1800" b="0">
              <a:latin typeface="Arial"/>
              <a:cs typeface="Arial"/>
            </a:endParaRPr>
          </a:p>
        </p:txBody>
      </p:sp>
      <p:sp>
        <p:nvSpPr>
          <p:cNvPr id="5" name="Text Placeholder 4">
            <a:extLst>
              <a:ext uri="{FF2B5EF4-FFF2-40B4-BE49-F238E27FC236}">
                <a16:creationId xmlns:a16="http://schemas.microsoft.com/office/drawing/2014/main" id="{3AF17C17-A3C4-6F89-B2E4-D258E1579C9F}"/>
              </a:ext>
            </a:extLst>
          </p:cNvPr>
          <p:cNvSpPr>
            <a:spLocks noGrp="1"/>
          </p:cNvSpPr>
          <p:nvPr>
            <p:ph type="body" sz="quarter" idx="3"/>
          </p:nvPr>
        </p:nvSpPr>
        <p:spPr/>
        <p:txBody>
          <a:bodyPr vert="horz" lIns="91440" tIns="45720" rIns="91440" bIns="45720" rtlCol="0" anchor="ctr">
            <a:normAutofit/>
          </a:bodyPr>
          <a:lstStyle/>
          <a:p>
            <a:pPr algn="ctr"/>
            <a:r>
              <a:rPr lang="en-US" sz="1800">
                <a:solidFill>
                  <a:srgbClr val="595959"/>
                </a:solidFill>
                <a:latin typeface="Arial"/>
                <a:cs typeface="Arial"/>
              </a:rPr>
              <a:t>Marshall Fire Rebuilding Better</a:t>
            </a:r>
            <a:endParaRPr lang="en-US" sz="1800" b="0">
              <a:latin typeface="Arial"/>
              <a:cs typeface="Arial"/>
            </a:endParaRPr>
          </a:p>
        </p:txBody>
      </p:sp>
      <p:sp>
        <p:nvSpPr>
          <p:cNvPr id="134" name="Google Shape;134;gb372cfa990_0_372"/>
          <p:cNvSpPr/>
          <p:nvPr/>
        </p:nvSpPr>
        <p:spPr>
          <a:xfrm>
            <a:off x="0" y="730306"/>
            <a:ext cx="574200" cy="595200"/>
          </a:xfrm>
          <a:prstGeom prst="rect">
            <a:avLst/>
          </a:prstGeom>
          <a:solidFill>
            <a:srgbClr val="FCC61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781AF464-458E-D439-5BFC-1EA29E0B324A}"/>
              </a:ext>
            </a:extLst>
          </p:cNvPr>
          <p:cNvPicPr>
            <a:picLocks noChangeAspect="1"/>
          </p:cNvPicPr>
          <p:nvPr/>
        </p:nvPicPr>
        <p:blipFill>
          <a:blip r:embed="rId3"/>
          <a:stretch>
            <a:fillRect/>
          </a:stretch>
        </p:blipFill>
        <p:spPr>
          <a:xfrm>
            <a:off x="5442456" y="2608881"/>
            <a:ext cx="6808985" cy="3835831"/>
          </a:xfrm>
          <a:prstGeom prst="rect">
            <a:avLst/>
          </a:prstGeom>
        </p:spPr>
      </p:pic>
      <p:pic>
        <p:nvPicPr>
          <p:cNvPr id="7" name="Picture 6">
            <a:extLst>
              <a:ext uri="{FF2B5EF4-FFF2-40B4-BE49-F238E27FC236}">
                <a16:creationId xmlns:a16="http://schemas.microsoft.com/office/drawing/2014/main" id="{A6BEBEC6-67E7-A204-A6D9-E4164D5D3511}"/>
              </a:ext>
            </a:extLst>
          </p:cNvPr>
          <p:cNvPicPr>
            <a:picLocks noChangeAspect="1"/>
          </p:cNvPicPr>
          <p:nvPr/>
        </p:nvPicPr>
        <p:blipFill>
          <a:blip r:embed="rId4"/>
          <a:stretch>
            <a:fillRect/>
          </a:stretch>
        </p:blipFill>
        <p:spPr>
          <a:xfrm>
            <a:off x="433287" y="2699288"/>
            <a:ext cx="5668544" cy="3835831"/>
          </a:xfrm>
          <a:prstGeom prst="rect">
            <a:avLst/>
          </a:prstGeom>
        </p:spPr>
      </p:pic>
    </p:spTree>
    <p:extLst>
      <p:ext uri="{BB962C8B-B14F-4D97-AF65-F5344CB8AC3E}">
        <p14:creationId xmlns:p14="http://schemas.microsoft.com/office/powerpoint/2010/main" val="19448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b372cfa990_0_372"/>
          <p:cNvSpPr txBox="1">
            <a:spLocks noGrp="1"/>
          </p:cNvSpPr>
          <p:nvPr>
            <p:ph type="title"/>
          </p:nvPr>
        </p:nvSpPr>
        <p:spPr>
          <a:prstGeom prst="rect">
            <a:avLst/>
          </a:prstGeom>
          <a:noFill/>
          <a:ln>
            <a:noFill/>
          </a:ln>
        </p:spPr>
        <p:txBody>
          <a:bodyPr spcFirstLastPara="1" wrap="square" lIns="45700" tIns="45700" rIns="45700" bIns="45700" anchor="ctr" anchorCtr="0">
            <a:noAutofit/>
          </a:bodyPr>
          <a:lstStyle/>
          <a:p>
            <a:pPr>
              <a:spcBef>
                <a:spcPts val="0"/>
              </a:spcBef>
            </a:pPr>
            <a:r>
              <a:rPr lang="en-US" sz="4000">
                <a:solidFill>
                  <a:schemeClr val="bg1">
                    <a:lumMod val="50000"/>
                  </a:schemeClr>
                </a:solidFill>
                <a:latin typeface="Calibri"/>
                <a:cs typeface="Calibri"/>
                <a:sym typeface="Avenir"/>
              </a:rPr>
              <a:t>Marshall Fire Rebuild Update</a:t>
            </a:r>
            <a:endParaRPr lang="en-US">
              <a:solidFill>
                <a:schemeClr val="bg1">
                  <a:lumMod val="50000"/>
                </a:schemeClr>
              </a:solidFill>
            </a:endParaRPr>
          </a:p>
        </p:txBody>
      </p:sp>
      <p:sp>
        <p:nvSpPr>
          <p:cNvPr id="2" name="Content Placeholder 1">
            <a:extLst>
              <a:ext uri="{FF2B5EF4-FFF2-40B4-BE49-F238E27FC236}">
                <a16:creationId xmlns:a16="http://schemas.microsoft.com/office/drawing/2014/main" id="{9BAA0575-5DD9-4518-3815-87C184282C98}"/>
              </a:ext>
            </a:extLst>
          </p:cNvPr>
          <p:cNvSpPr>
            <a:spLocks noGrp="1"/>
          </p:cNvSpPr>
          <p:nvPr>
            <p:ph idx="1"/>
          </p:nvPr>
        </p:nvSpPr>
        <p:spPr/>
        <p:txBody>
          <a:bodyPr/>
          <a:lstStyle/>
          <a:p>
            <a:r>
              <a:rPr lang="en-US"/>
              <a:t>Good news!</a:t>
            </a:r>
          </a:p>
          <a:p>
            <a:pPr lvl="1"/>
            <a:r>
              <a:rPr lang="en-US"/>
              <a:t>Our homeowner education and incentives worked!</a:t>
            </a:r>
          </a:p>
          <a:p>
            <a:pPr lvl="1"/>
            <a:r>
              <a:rPr lang="en-US"/>
              <a:t>Builders and HVAC companies tried all electric construction for the first time</a:t>
            </a:r>
          </a:p>
          <a:p>
            <a:r>
              <a:rPr lang="en-US"/>
              <a:t>Bad news </a:t>
            </a:r>
            <a:r>
              <a:rPr lang="en-US">
                <a:sym typeface="Wingdings" panose="05000000000000000000" pitchFamily="2" charset="2"/>
              </a:rPr>
              <a:t>!</a:t>
            </a:r>
            <a:endParaRPr lang="en-US"/>
          </a:p>
          <a:p>
            <a:pPr lvl="1"/>
            <a:r>
              <a:rPr lang="en-US"/>
              <a:t>Install quality issues</a:t>
            </a:r>
          </a:p>
          <a:p>
            <a:pPr lvl="2"/>
            <a:r>
              <a:rPr lang="en-US"/>
              <a:t>Non cold climate heat pumps with no back up</a:t>
            </a:r>
          </a:p>
          <a:p>
            <a:pPr lvl="2"/>
            <a:r>
              <a:rPr lang="en-US"/>
              <a:t>Oversized heat pumps</a:t>
            </a:r>
          </a:p>
          <a:p>
            <a:pPr lvl="2"/>
            <a:r>
              <a:rPr lang="en-US"/>
              <a:t>Heat pump water heaters with recirculating pumps</a:t>
            </a:r>
          </a:p>
          <a:p>
            <a:pPr lvl="2"/>
            <a:r>
              <a:rPr lang="en-US"/>
              <a:t>Heat pumps getting taken out and replaced with furnaces already</a:t>
            </a:r>
          </a:p>
          <a:p>
            <a:pPr lvl="1"/>
            <a:r>
              <a:rPr lang="en-US"/>
              <a:t>Untrained and unhappy homeowners with high electric bills</a:t>
            </a:r>
          </a:p>
          <a:p>
            <a:pPr lvl="1"/>
            <a:r>
              <a:rPr lang="en-US"/>
              <a:t>Some builders have sworn off all electric construction</a:t>
            </a:r>
          </a:p>
        </p:txBody>
      </p:sp>
      <p:sp>
        <p:nvSpPr>
          <p:cNvPr id="134" name="Google Shape;134;gb372cfa990_0_372"/>
          <p:cNvSpPr/>
          <p:nvPr/>
        </p:nvSpPr>
        <p:spPr>
          <a:xfrm>
            <a:off x="0" y="730306"/>
            <a:ext cx="574200" cy="595200"/>
          </a:xfrm>
          <a:prstGeom prst="rect">
            <a:avLst/>
          </a:prstGeom>
          <a:solidFill>
            <a:srgbClr val="FCC61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966007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61a220b-b7fa-4ee0-8e39-da30d0f7db9f" xsi:nil="true"/>
    <lcf76f155ced4ddcb4097134ff3c332f xmlns="540a10ac-c896-401e-897a-326212de1d5d">
      <Terms xmlns="http://schemas.microsoft.com/office/infopath/2007/PartnerControls"/>
    </lcf76f155ced4ddcb4097134ff3c332f>
    <SharedWithUsers xmlns="861a220b-b7fa-4ee0-8e39-da30d0f7db9f">
      <UserInfo>
        <DisplayName>Swank, Zachary</DisplayName>
        <AccountId>12</AccountId>
        <AccountType/>
      </UserInfo>
      <UserInfo>
        <DisplayName>SharingLinks.76c09ee0-c997-4592-87c4-9268e70b9ca0.OrganizationView.d1ff2330-5fa7-43c6-b90e-bb91f97c9c36</DisplayName>
        <AccountId>23</AccountId>
        <AccountType/>
      </UserInfo>
      <UserInfo>
        <DisplayName>French, Elizabeth</DisplayName>
        <AccountId>6</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E64A058D7DCB458C1E7DA9C0BC1763" ma:contentTypeVersion="18" ma:contentTypeDescription="Create a new document." ma:contentTypeScope="" ma:versionID="b0e72905bb99d1b72ad801802b3b78b9">
  <xsd:schema xmlns:xsd="http://www.w3.org/2001/XMLSchema" xmlns:xs="http://www.w3.org/2001/XMLSchema" xmlns:p="http://schemas.microsoft.com/office/2006/metadata/properties" xmlns:ns1="http://schemas.microsoft.com/sharepoint/v3" xmlns:ns2="540a10ac-c896-401e-897a-326212de1d5d" xmlns:ns3="861a220b-b7fa-4ee0-8e39-da30d0f7db9f" targetNamespace="http://schemas.microsoft.com/office/2006/metadata/properties" ma:root="true" ma:fieldsID="3b2482febaef05cefc7b75997c8bc306" ns1:_="" ns2:_="" ns3:_="">
    <xsd:import namespace="http://schemas.microsoft.com/sharepoint/v3"/>
    <xsd:import namespace="540a10ac-c896-401e-897a-326212de1d5d"/>
    <xsd:import namespace="861a220b-b7fa-4ee0-8e39-da30d0f7db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0a10ac-c896-401e-897a-326212de1d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bb7acd-44ab-44c1-b946-277671ca6b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1a220b-b7fa-4ee0-8e39-da30d0f7db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b36470-ecf6-4f08-b5b4-943d457691c0}" ma:internalName="TaxCatchAll" ma:showField="CatchAllData" ma:web="861a220b-b7fa-4ee0-8e39-da30d0f7db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8E86D0-C53E-4B18-BF31-00F90FCF9F37}">
  <ds:schemaRefs>
    <ds:schemaRef ds:uri="http://schemas.microsoft.com/sharepoint/v3/contenttype/forms"/>
  </ds:schemaRefs>
</ds:datastoreItem>
</file>

<file path=customXml/itemProps2.xml><?xml version="1.0" encoding="utf-8"?>
<ds:datastoreItem xmlns:ds="http://schemas.openxmlformats.org/officeDocument/2006/customXml" ds:itemID="{BD57EDDF-D7EB-4E96-9307-38B8595DD0E7}">
  <ds:schemaRefs>
    <ds:schemaRef ds:uri="540a10ac-c896-401e-897a-326212de1d5d"/>
    <ds:schemaRef ds:uri="861a220b-b7fa-4ee0-8e39-da30d0f7db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D96DB7B-EEC3-4DC4-A389-CDF2C5F5EC8C}">
  <ds:schemaRefs>
    <ds:schemaRef ds:uri="540a10ac-c896-401e-897a-326212de1d5d"/>
    <ds:schemaRef ds:uri="861a220b-b7fa-4ee0-8e39-da30d0f7db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5</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Residential 2024 Rebate Updates  &amp; Upcoming Changes</vt:lpstr>
      <vt:lpstr>Residential Electrification Incentives</vt:lpstr>
      <vt:lpstr>Marshall Fire Rebuild Update</vt:lpstr>
      <vt:lpstr>Marshall Fire Rebuild Update</vt:lpstr>
      <vt:lpstr>Marshall Fire Rebuild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Palmatory,Bonnie</dc:creator>
  <cp:revision>42</cp:revision>
  <dcterms:created xsi:type="dcterms:W3CDTF">2021-08-06T22:49:22Z</dcterms:created>
  <dcterms:modified xsi:type="dcterms:W3CDTF">2024-03-13T18:37:34Z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0x0101002BE64A058D7DCB458C1E7DA9C0BC1763</vt:lpwstr>
  </property>
  <property fmtid="{D5CDD505-2E9C-101B-9397-08002B2CF9AE}" pid="3" name="MediaServiceImageTags">
    <vt:lpwstr/>
  </property>
</Properties>
</file>