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handoutMasterIdLst>
    <p:handoutMasterId r:id="rId7"/>
  </p:handoutMasterIdLst>
  <p:sldIdLst>
    <p:sldId id="397" r:id="rId2"/>
    <p:sldId id="277" r:id="rId3"/>
    <p:sldId id="412" r:id="rId4"/>
    <p:sldId id="381" r:id="rId5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48" userDrawn="1">
          <p15:clr>
            <a:srgbClr val="A4A3A4"/>
          </p15:clr>
        </p15:guide>
        <p15:guide id="2" pos="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vi Malhotra" initials="RM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B93"/>
    <a:srgbClr val="53A31B"/>
    <a:srgbClr val="7F7F7F"/>
    <a:srgbClr val="2F6CA8"/>
    <a:srgbClr val="002060"/>
    <a:srgbClr val="C4DE08"/>
    <a:srgbClr val="2D67A0"/>
    <a:srgbClr val="376092"/>
    <a:srgbClr val="000000"/>
    <a:srgbClr val="A71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92" autoAdjust="0"/>
    <p:restoredTop sz="95815" autoAdjust="0"/>
  </p:normalViewPr>
  <p:slideViewPr>
    <p:cSldViewPr>
      <p:cViewPr varScale="1">
        <p:scale>
          <a:sx n="90" d="100"/>
          <a:sy n="90" d="100"/>
        </p:scale>
        <p:origin x="1784" y="184"/>
      </p:cViewPr>
      <p:guideLst>
        <p:guide orient="horz" pos="3648"/>
        <p:guide pos="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notesViewPr>
    <p:cSldViewPr>
      <p:cViewPr varScale="1">
        <p:scale>
          <a:sx n="66" d="100"/>
          <a:sy n="66" d="100"/>
        </p:scale>
        <p:origin x="-3106" y="-77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163" cy="469900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7" y="0"/>
            <a:ext cx="3078163" cy="469900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r">
              <a:defRPr sz="1200"/>
            </a:lvl1pPr>
          </a:lstStyle>
          <a:p>
            <a:fld id="{73469B1E-A1AE-4EFE-AADE-CE12F916FCC0}" type="datetimeFigureOut">
              <a:rPr lang="en-US" smtClean="0"/>
              <a:t>7/21/22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916988"/>
            <a:ext cx="3078163" cy="469900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7" y="8916988"/>
            <a:ext cx="3078163" cy="469900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r">
              <a:defRPr sz="1200"/>
            </a:lvl1pPr>
          </a:lstStyle>
          <a:p>
            <a:fld id="{E2CE74D3-6DB6-49FA-A08C-C0D8E1A356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7115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163" cy="469900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7" y="0"/>
            <a:ext cx="3078163" cy="469900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r">
              <a:defRPr sz="1200"/>
            </a:lvl1pPr>
          </a:lstStyle>
          <a:p>
            <a:fld id="{780ADA56-2DF3-2444-A41A-8C6E09A9F067}" type="datetimeFigureOut">
              <a:rPr lang="en-US" smtClean="0"/>
              <a:pPr/>
              <a:t>7/21/22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8" rIns="91418" bIns="457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1418" tIns="45708" rIns="91418" bIns="4570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916988"/>
            <a:ext cx="3078163" cy="469900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7" y="8916988"/>
            <a:ext cx="3078163" cy="469900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r">
              <a:defRPr sz="1200"/>
            </a:lvl1pPr>
          </a:lstStyle>
          <a:p>
            <a:fld id="{3A6FADD4-D090-E04B-AC48-8604D5F544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66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171D7486-0D3A-EF4A-8BD3-9053266A47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553201"/>
            <a:ext cx="4648200" cy="30480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Slide </a:t>
            </a:r>
            <a:fld id="{078A1CE6-84D5-4656-9A6A-A9D5EB290B8C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HVAC/HP ACTION GROUP | JULY 7, 2022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F6963F9-FBEB-5542-A4B1-700FC2EA0F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81800" y="6553200"/>
            <a:ext cx="2362200" cy="304801"/>
          </a:xfrm>
          <a:prstGeom prst="rect">
            <a:avLst/>
          </a:prstGeom>
        </p:spPr>
        <p:txBody>
          <a:bodyPr/>
          <a:lstStyle>
            <a:lvl1pPr algn="r">
              <a:defRPr sz="1400" i="1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b="1" dirty="0">
                <a:solidFill>
                  <a:srgbClr val="294B93"/>
                </a:solidFill>
              </a:rPr>
              <a:t>advocacy</a:t>
            </a:r>
            <a:r>
              <a:rPr lang="en-US" b="1" dirty="0">
                <a:solidFill>
                  <a:srgbClr val="2D67A0"/>
                </a:solidFill>
              </a:rPr>
              <a:t> </a:t>
            </a:r>
            <a:r>
              <a:rPr lang="en-US" b="1" dirty="0"/>
              <a:t>• </a:t>
            </a:r>
            <a:r>
              <a:rPr lang="en-US" b="1" dirty="0">
                <a:solidFill>
                  <a:srgbClr val="294B93"/>
                </a:solidFill>
              </a:rPr>
              <a:t>influence</a:t>
            </a:r>
            <a:r>
              <a:rPr lang="en-US" b="1" dirty="0"/>
              <a:t> • </a:t>
            </a:r>
            <a:r>
              <a:rPr lang="en-US" b="1" dirty="0">
                <a:solidFill>
                  <a:srgbClr val="294B93"/>
                </a:solidFill>
              </a:rPr>
              <a:t>news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4BB8B9-F248-2640-8857-9DB9208CB9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63065" cy="6858000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5FB23DF-7BE1-8C4D-B326-18D7E618DF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553201"/>
            <a:ext cx="4648200" cy="30480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Slide </a:t>
            </a:r>
            <a:fld id="{078A1CE6-84D5-4656-9A6A-A9D5EB290B8C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HVAC/HP ACTION GROUP | JULY 7, 2022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5A278A7-157D-7D45-8CFD-F18A2E1CC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81800" y="6553200"/>
            <a:ext cx="2362200" cy="304801"/>
          </a:xfrm>
          <a:prstGeom prst="rect">
            <a:avLst/>
          </a:prstGeom>
        </p:spPr>
        <p:txBody>
          <a:bodyPr/>
          <a:lstStyle>
            <a:lvl1pPr algn="r">
              <a:defRPr sz="1400" i="1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b="1" dirty="0">
                <a:solidFill>
                  <a:srgbClr val="294B93"/>
                </a:solidFill>
              </a:rPr>
              <a:t>advocacy</a:t>
            </a:r>
            <a:r>
              <a:rPr lang="en-US" b="1" dirty="0">
                <a:solidFill>
                  <a:srgbClr val="2D67A0"/>
                </a:solidFill>
              </a:rPr>
              <a:t> </a:t>
            </a:r>
            <a:r>
              <a:rPr lang="en-US" b="1" dirty="0"/>
              <a:t>• </a:t>
            </a:r>
            <a:r>
              <a:rPr lang="en-US" b="1" dirty="0">
                <a:solidFill>
                  <a:srgbClr val="294B93"/>
                </a:solidFill>
              </a:rPr>
              <a:t>influence</a:t>
            </a:r>
            <a:r>
              <a:rPr lang="en-US" b="1" dirty="0"/>
              <a:t> • </a:t>
            </a:r>
            <a:r>
              <a:rPr lang="en-US" b="1" dirty="0">
                <a:solidFill>
                  <a:srgbClr val="294B93"/>
                </a:solidFill>
              </a:rPr>
              <a:t>news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 Gothic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 Gothic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 Gothic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Gothic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Gothic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bco.org/HVAC-HP-Action-Grou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20.rs6.net/tn.jsp?f=001qA78FkfwnuNvsuXV0wJAqKG-ZftpeZAH6CNn-DpbAVdSx36q44yrRLRRZmz4GnN8W4aRp03jtVCeNXo2bVcTujz36fJsRJgPV9YXNnZhuyGf6SCCNSxLlQbpMcHaHs6bCrfSfvtszRGlUwxg6zA5kmBZX7YmBcU09A85d5ggaJU=&amp;c=oWWDMUg3phiGowjNyUid9XRfNyuaHuhG6s3Uxkpc1O3fp8hWGyI-xw==&amp;ch=sizA37wS16qeYuxCv1FbLGJw0LcnjdwDM2Z1Kq7kL2mPdt8mwX7N-g==" TargetMode="External"/><Relationship Id="rId4" Type="http://schemas.openxmlformats.org/officeDocument/2006/relationships/hyperlink" Target="https://www.eebco.org/resource-librar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bco.org/resources/Documents/POLICY%20ACTION%20COMMITTEE/HVACHP%20ACTION%20GROUP/Flier%20-%20CO_Res_Rebate_Summary_Info_Sheet_ASHP_9HSPF_22-03-205.pdf" TargetMode="External"/><Relationship Id="rId7" Type="http://schemas.openxmlformats.org/officeDocument/2006/relationships/image" Target="cid:image001.png@01D891E1.7E6DE4F0" TargetMode="External"/><Relationship Id="rId2" Type="http://schemas.openxmlformats.org/officeDocument/2006/relationships/hyperlink" Target="https://www.eebco.org/resources/Documents/POLICY%20ACTION%20COMMITTEE/HVACHP%20ACTION%20GROUP/Flier%20-Denver%20Climate%20Action%20Rebates%20Summary_Overview_4.15.22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ebco.org/event-4618604" TargetMode="External"/><Relationship Id="rId2" Type="http://schemas.openxmlformats.org/officeDocument/2006/relationships/hyperlink" Target="https://r20.rs6.net/tn.jsp?f=001WJ4xqxAYPHDJccK3euoF8LShrEzVYeZKWSkKjazOOLauDqtqqmIU-eECc-hSnqfMSWNmgelKIFKpA4vtVrJ87l07TxZDWfE34FY7YeWpyzzLozhfM5NaWgsSAxOjuR6Ani_5VVvRX1NLkWCE7XtfQpOuFivvOcjt1KfHaHAkawI=&amp;c=fE9hxP3fKAaukwywj7ecQ-POBPN4yU4ysKokL06dHV0Rt5xnwzzwbg==&amp;ch=Zoec_j-qwVKlyu5p-Qb-IqN4lWAHsteX4u6eyXh_eWJe3fABbR17qw==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470DF65-D89A-1C4B-AB7C-FF5AC57028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524" y="740918"/>
            <a:ext cx="2087302" cy="1043651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A2425FB-3D76-E344-BE7C-42A99EE88D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81800" y="6553200"/>
            <a:ext cx="2362200" cy="304801"/>
          </a:xfrm>
          <a:prstGeom prst="rect">
            <a:avLst/>
          </a:prstGeom>
        </p:spPr>
        <p:txBody>
          <a:bodyPr/>
          <a:lstStyle>
            <a:lvl1pPr algn="r">
              <a:defRPr sz="1400" i="1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b="1" dirty="0">
                <a:solidFill>
                  <a:srgbClr val="294B93"/>
                </a:solidFill>
              </a:rPr>
              <a:t>advocacy</a:t>
            </a:r>
            <a:r>
              <a:rPr lang="en-US" b="1" dirty="0">
                <a:solidFill>
                  <a:srgbClr val="2D67A0"/>
                </a:solidFill>
              </a:rPr>
              <a:t> </a:t>
            </a:r>
            <a:r>
              <a:rPr lang="en-US" b="1" dirty="0"/>
              <a:t>• </a:t>
            </a:r>
            <a:r>
              <a:rPr lang="en-US" b="1" dirty="0">
                <a:solidFill>
                  <a:srgbClr val="294B93"/>
                </a:solidFill>
              </a:rPr>
              <a:t>influence</a:t>
            </a:r>
            <a:r>
              <a:rPr lang="en-US" b="1" dirty="0"/>
              <a:t> • </a:t>
            </a:r>
            <a:r>
              <a:rPr lang="en-US" b="1" dirty="0">
                <a:solidFill>
                  <a:srgbClr val="294B93"/>
                </a:solidFill>
              </a:rPr>
              <a:t>news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B7032B-0AF3-4240-8965-6F5C781E0605}"/>
              </a:ext>
            </a:extLst>
          </p:cNvPr>
          <p:cNvSpPr txBox="1"/>
          <p:nvPr/>
        </p:nvSpPr>
        <p:spPr>
          <a:xfrm>
            <a:off x="1657350" y="4901239"/>
            <a:ext cx="5067300" cy="822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1" i="1" dirty="0">
                <a:solidFill>
                  <a:srgbClr val="294B93"/>
                </a:solidFill>
              </a:rPr>
              <a:t>RESOURCES on EEBC Website</a:t>
            </a:r>
          </a:p>
          <a:p>
            <a:pPr>
              <a:lnSpc>
                <a:spcPct val="150000"/>
              </a:lnSpc>
            </a:pPr>
            <a:r>
              <a:rPr lang="en-US" sz="1100" i="1" dirty="0">
                <a:solidFill>
                  <a:srgbClr val="294B93"/>
                </a:solidFill>
              </a:rPr>
              <a:t>• HVAC/Heat Pump Resource Hub | </a:t>
            </a:r>
            <a:r>
              <a:rPr lang="en-US" sz="900" i="1" dirty="0">
                <a:solidFill>
                  <a:srgbClr val="294B9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https://www.eebco.org/HVAC-HP-Action-Group</a:t>
            </a:r>
            <a:endParaRPr lang="en-US" sz="1100" i="1" dirty="0">
              <a:solidFill>
                <a:srgbClr val="294B93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100" i="1" dirty="0">
                <a:solidFill>
                  <a:srgbClr val="294B93"/>
                </a:solidFill>
              </a:rPr>
              <a:t>• Member Resource Library | </a:t>
            </a:r>
            <a:r>
              <a:rPr lang="en-US" sz="900" i="1" dirty="0">
                <a:solidFill>
                  <a:srgbClr val="294B9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https://www.eebco.org/resource-library</a:t>
            </a:r>
            <a:endParaRPr lang="en-US" sz="900" i="1" dirty="0">
              <a:solidFill>
                <a:srgbClr val="294B9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7DBF65-512D-B34C-AE76-FB6C16C257CB}"/>
              </a:ext>
            </a:extLst>
          </p:cNvPr>
          <p:cNvSpPr txBox="1"/>
          <p:nvPr/>
        </p:nvSpPr>
        <p:spPr>
          <a:xfrm>
            <a:off x="1657350" y="5715000"/>
            <a:ext cx="6343650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rgbClr val="294B93"/>
                </a:solidFill>
              </a:rPr>
              <a:t>HVAC/HEAT PUMP ACTION GROUP, CO_CHAIRS | </a:t>
            </a:r>
            <a:r>
              <a:rPr lang="en-US" sz="1100" i="1" u="sng" dirty="0">
                <a:solidFill>
                  <a:srgbClr val="294B9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2022 MEETINGS/RESOURCE HUB</a:t>
            </a:r>
            <a:r>
              <a:rPr lang="en-US" sz="1100" dirty="0">
                <a:solidFill>
                  <a:srgbClr val="294B93"/>
                </a:solidFill>
              </a:rPr>
              <a:t> </a:t>
            </a:r>
          </a:p>
          <a:p>
            <a:r>
              <a:rPr lang="en-US" sz="1100" dirty="0">
                <a:solidFill>
                  <a:srgbClr val="294B93"/>
                </a:solidFill>
              </a:rPr>
              <a:t>Shawn </a:t>
            </a:r>
            <a:r>
              <a:rPr lang="en-US" sz="1100" dirty="0" err="1">
                <a:solidFill>
                  <a:srgbClr val="294B93"/>
                </a:solidFill>
              </a:rPr>
              <a:t>LeMons</a:t>
            </a:r>
            <a:r>
              <a:rPr lang="en-US" sz="1100" dirty="0">
                <a:solidFill>
                  <a:srgbClr val="294B93"/>
                </a:solidFill>
              </a:rPr>
              <a:t>, Mitsubishi Electric Trane HVAC US LLC </a:t>
            </a:r>
            <a:r>
              <a:rPr lang="en-US" sz="1100" i="1" dirty="0">
                <a:solidFill>
                  <a:srgbClr val="294B93"/>
                </a:solidFill>
              </a:rPr>
              <a:t>slemons@hvac.mea.com</a:t>
            </a:r>
            <a:r>
              <a:rPr lang="en-US" sz="1100" dirty="0">
                <a:solidFill>
                  <a:srgbClr val="294B93"/>
                </a:solidFill>
              </a:rPr>
              <a:t> | 720.648.0505 </a:t>
            </a:r>
          </a:p>
          <a:p>
            <a:r>
              <a:rPr lang="en-US" sz="1100" dirty="0">
                <a:solidFill>
                  <a:srgbClr val="294B93"/>
                </a:solidFill>
              </a:rPr>
              <a:t>Pete Perret, GA Larson </a:t>
            </a:r>
            <a:r>
              <a:rPr lang="en-US" sz="1100" i="1" dirty="0">
                <a:solidFill>
                  <a:srgbClr val="294B93"/>
                </a:solidFill>
              </a:rPr>
              <a:t>pete.perret@galarson.com</a:t>
            </a:r>
            <a:r>
              <a:rPr lang="en-US" sz="1100" dirty="0">
                <a:solidFill>
                  <a:srgbClr val="294B93"/>
                </a:solidFill>
              </a:rPr>
              <a:t> | 719.205.1306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1C5CDE-6C03-53D4-A8F7-76981A4053D5}"/>
              </a:ext>
            </a:extLst>
          </p:cNvPr>
          <p:cNvSpPr txBox="1"/>
          <p:nvPr/>
        </p:nvSpPr>
        <p:spPr>
          <a:xfrm>
            <a:off x="3124200" y="2193871"/>
            <a:ext cx="3924300" cy="2298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altLang="en-US" sz="1600" b="1" baseline="30000" dirty="0">
              <a:solidFill>
                <a:srgbClr val="294B9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n-US" altLang="en-US" sz="1600" b="1" baseline="30000" dirty="0">
              <a:solidFill>
                <a:srgbClr val="294B9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294B9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#8 • MEETING | JULY 21, 2022</a:t>
            </a:r>
          </a:p>
          <a:p>
            <a:pPr algn="ctr"/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294B9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Contractor/Dealer</a:t>
            </a:r>
          </a:p>
          <a:p>
            <a:pPr algn="ctr"/>
            <a:endParaRPr lang="en-US" sz="1200" b="1" dirty="0">
              <a:solidFill>
                <a:srgbClr val="294B9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400" b="1" dirty="0">
              <a:solidFill>
                <a:srgbClr val="53A3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400" b="1" dirty="0">
              <a:solidFill>
                <a:srgbClr val="53A3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400" b="1" dirty="0">
              <a:solidFill>
                <a:srgbClr val="53A3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b="1">
                <a:solidFill>
                  <a:srgbClr val="53A3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WELCOME</a:t>
            </a:r>
            <a:endParaRPr lang="en-US" sz="4000" b="1" dirty="0">
              <a:solidFill>
                <a:srgbClr val="53A31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22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E35B93-74CA-4FD8-BE59-23D455EDA38B}"/>
              </a:ext>
            </a:extLst>
          </p:cNvPr>
          <p:cNvSpPr txBox="1"/>
          <p:nvPr/>
        </p:nvSpPr>
        <p:spPr>
          <a:xfrm>
            <a:off x="1295400" y="457200"/>
            <a:ext cx="7696200" cy="6760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28600" algn="ctr">
              <a:spcBef>
                <a:spcPts val="0"/>
              </a:spcBef>
              <a:spcAft>
                <a:spcPts val="400"/>
              </a:spcAft>
            </a:pPr>
            <a:r>
              <a:rPr lang="en-US" sz="3200" b="1" dirty="0">
                <a:solidFill>
                  <a:srgbClr val="294B93"/>
                </a:solidFill>
                <a:effectLst/>
                <a:latin typeface="+mn-lt"/>
                <a:ea typeface="Calibri" panose="020F0502020204030204" pitchFamily="34" charset="0"/>
              </a:rPr>
              <a:t>AGENDA </a:t>
            </a:r>
            <a:endParaRPr lang="en-US" sz="3200" dirty="0">
              <a:solidFill>
                <a:srgbClr val="294B93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b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Welcome | </a:t>
            </a:r>
            <a:r>
              <a:rPr lang="en-US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Patricia </a:t>
            </a:r>
            <a:r>
              <a:rPr lang="en-US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Rothwell, Executive Director, EEBC </a:t>
            </a:r>
            <a:br>
              <a:rPr lang="en-US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Introductions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 Anti-Trust Review </a:t>
            </a:r>
            <a:r>
              <a:rPr lang="en-US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en-US" b="1" dirty="0"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900" b="1" dirty="0"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What’s Going On? | Current Topics | Updates or Questions?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 "Hiring Pipeline" Program For Contractors Update. Training Starts SEP 2022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 Summary CO Utilities Rebates &amp; Requirements (spreadsheet)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 HP Acceleration 2030 Forecast Update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 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Regulatory Update |Inform, Advocate, &amp; Influence</a:t>
            </a:r>
            <a:endParaRPr lang="en-US" dirty="0">
              <a:effectLst/>
              <a:latin typeface="+mn-lt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900" b="1" dirty="0"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Status Update | </a:t>
            </a:r>
            <a:r>
              <a:rPr lang="en-US" sz="2400" b="1" dirty="0">
                <a:latin typeface="+mn-lt"/>
              </a:rPr>
              <a:t>Electrification HP Rebate Program |Denver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•  Review City of Denver Speakers Highlights (24-minute presentation recording)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•  Results – EEBC member feedback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• Next Steps: 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Begin EEBC Member Field Recommendations/Feedback:</a:t>
            </a: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HP Rebate Program improvement and/or modifications</a:t>
            </a: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Recommendations for valuable data analytics from results</a:t>
            </a: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Design “ideal, best practices” for 2023 </a:t>
            </a:r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launch</a:t>
            </a:r>
          </a:p>
          <a:p>
            <a:pPr marL="1657350" lvl="3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Review HP </a:t>
            </a:r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Forecasting recommendation from EEBC to Denver</a:t>
            </a:r>
            <a:endParaRPr lang="en-US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294B93"/>
                </a:solidFill>
                <a:latin typeface="+mn-lt"/>
              </a:rPr>
              <a:t>    </a:t>
            </a:r>
            <a:endParaRPr lang="en-US" sz="16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lvl="0"/>
            <a:endParaRPr lang="en-US" sz="1600" dirty="0">
              <a:solidFill>
                <a:srgbClr val="294B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solidFill>
                <a:srgbClr val="00206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D7DD8B9-3F81-0F4B-8646-2F4D7D54A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553201"/>
            <a:ext cx="4648200" cy="30480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Slide </a:t>
            </a:r>
            <a:fld id="{078A1CE6-84D5-4656-9A6A-A9D5EB290B8C}" type="slidenum">
              <a:rPr lang="en-US"/>
              <a:pPr>
                <a:defRPr/>
              </a:pPr>
              <a:t>2</a:t>
            </a:fld>
            <a:r>
              <a:rPr lang="en-US" dirty="0"/>
              <a:t> HVAC/HP ACTION GROUP | JULY 21, 2022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071E7CB-EB97-AA47-A6FA-A73D936B0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81800" y="6553200"/>
            <a:ext cx="2362200" cy="304801"/>
          </a:xfrm>
          <a:prstGeom prst="rect">
            <a:avLst/>
          </a:prstGeom>
        </p:spPr>
        <p:txBody>
          <a:bodyPr/>
          <a:lstStyle>
            <a:lvl1pPr algn="r">
              <a:defRPr sz="1400" i="1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b="1" dirty="0">
                <a:solidFill>
                  <a:srgbClr val="294B93"/>
                </a:solidFill>
              </a:rPr>
              <a:t>advocacy</a:t>
            </a:r>
            <a:r>
              <a:rPr lang="en-US" b="1" dirty="0">
                <a:solidFill>
                  <a:srgbClr val="2D67A0"/>
                </a:solidFill>
              </a:rPr>
              <a:t> </a:t>
            </a:r>
            <a:r>
              <a:rPr lang="en-US" b="1" dirty="0"/>
              <a:t>• </a:t>
            </a:r>
            <a:r>
              <a:rPr lang="en-US" b="1" dirty="0">
                <a:solidFill>
                  <a:srgbClr val="294B93"/>
                </a:solidFill>
              </a:rPr>
              <a:t>influence</a:t>
            </a:r>
            <a:r>
              <a:rPr lang="en-US" b="1" dirty="0"/>
              <a:t> • </a:t>
            </a:r>
            <a:r>
              <a:rPr lang="en-US" b="1" dirty="0">
                <a:solidFill>
                  <a:srgbClr val="294B93"/>
                </a:solidFill>
              </a:rPr>
              <a:t>news</a:t>
            </a:r>
          </a:p>
        </p:txBody>
      </p:sp>
    </p:spTree>
    <p:extLst>
      <p:ext uri="{BB962C8B-B14F-4D97-AF65-F5344CB8AC3E}">
        <p14:creationId xmlns:p14="http://schemas.microsoft.com/office/powerpoint/2010/main" val="1060024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E35B93-74CA-4FD8-BE59-23D455EDA38B}"/>
              </a:ext>
            </a:extLst>
          </p:cNvPr>
          <p:cNvSpPr txBox="1"/>
          <p:nvPr/>
        </p:nvSpPr>
        <p:spPr>
          <a:xfrm>
            <a:off x="764310" y="3625660"/>
            <a:ext cx="57633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600" b="1" dirty="0">
                <a:latin typeface="+mn-lt"/>
              </a:rPr>
              <a:t>Denver Electrification HP Rebates </a:t>
            </a:r>
          </a:p>
          <a:p>
            <a:pPr lvl="1"/>
            <a:r>
              <a:rPr lang="en-US" sz="1400" dirty="0">
                <a:latin typeface="+mn-lt"/>
              </a:rPr>
              <a:t>| Released April 22, 2022</a:t>
            </a:r>
          </a:p>
          <a:p>
            <a:pPr marL="690563" lvl="1" indent="-112713" eaLnBrk="0" hangingPunct="0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+mn-lt"/>
                <a:ea typeface="Times New Roman"/>
                <a:cs typeface="Arial" panose="020B0604020202020204" pitchFamily="34" charset="0"/>
              </a:rPr>
              <a:t>DENVER CLIMATE ACTION REBATES | </a:t>
            </a:r>
            <a:r>
              <a:rPr lang="en-US" altLang="en-US" sz="1200" i="1" dirty="0">
                <a:solidFill>
                  <a:srgbClr val="C00000"/>
                </a:solidFill>
                <a:latin typeface="+mn-lt"/>
                <a:ea typeface="Times New Roman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FLYER</a:t>
            </a:r>
            <a:endParaRPr lang="en-US" altLang="en-US" sz="1200" dirty="0">
              <a:latin typeface="+mn-lt"/>
              <a:ea typeface="Times New Roman"/>
              <a:cs typeface="Arial" panose="020B0604020202020204" pitchFamily="34" charset="0"/>
            </a:endParaRPr>
          </a:p>
          <a:p>
            <a:pPr marL="690563" lvl="1" indent="-112713" eaLnBrk="0" hangingPunct="0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+mn-lt"/>
                <a:ea typeface="Times New Roman"/>
                <a:cs typeface="Arial" panose="020B0604020202020204" pitchFamily="34" charset="0"/>
              </a:rPr>
              <a:t>XCEL ENERGY COLORADO RESIDENTIAL REBATE SUMMARY | </a:t>
            </a:r>
            <a:r>
              <a:rPr lang="en-US" altLang="en-US" sz="1200" i="1" dirty="0">
                <a:solidFill>
                  <a:srgbClr val="C00000"/>
                </a:solidFill>
                <a:latin typeface="+mn-lt"/>
                <a:ea typeface="Times New Roman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FLYER</a:t>
            </a:r>
            <a:endParaRPr lang="en-US" altLang="en-US" sz="1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D7DD8B9-3F81-0F4B-8646-2F4D7D54A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553201"/>
            <a:ext cx="4648200" cy="30480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Slide </a:t>
            </a:r>
            <a:fld id="{078A1CE6-84D5-4656-9A6A-A9D5EB290B8C}" type="slidenum">
              <a:rPr lang="en-US"/>
              <a:pPr>
                <a:defRPr/>
              </a:pPr>
              <a:t>3</a:t>
            </a:fld>
            <a:r>
              <a:rPr lang="en-US" dirty="0"/>
              <a:t> HVAC/HP ACTION GROUP | JULY 21, 2022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071E7CB-EB97-AA47-A6FA-A73D936B0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81800" y="6553200"/>
            <a:ext cx="2362200" cy="304801"/>
          </a:xfrm>
          <a:prstGeom prst="rect">
            <a:avLst/>
          </a:prstGeom>
        </p:spPr>
        <p:txBody>
          <a:bodyPr/>
          <a:lstStyle>
            <a:lvl1pPr algn="r">
              <a:defRPr sz="1400" i="1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b="1" dirty="0">
                <a:solidFill>
                  <a:srgbClr val="294B93"/>
                </a:solidFill>
              </a:rPr>
              <a:t>advocacy</a:t>
            </a:r>
            <a:r>
              <a:rPr lang="en-US" b="1" dirty="0">
                <a:solidFill>
                  <a:srgbClr val="2D67A0"/>
                </a:solidFill>
              </a:rPr>
              <a:t> </a:t>
            </a:r>
            <a:r>
              <a:rPr lang="en-US" b="1" dirty="0"/>
              <a:t>• </a:t>
            </a:r>
            <a:r>
              <a:rPr lang="en-US" b="1" dirty="0">
                <a:solidFill>
                  <a:srgbClr val="294B93"/>
                </a:solidFill>
              </a:rPr>
              <a:t>influence</a:t>
            </a:r>
            <a:r>
              <a:rPr lang="en-US" b="1" dirty="0"/>
              <a:t> • </a:t>
            </a:r>
            <a:r>
              <a:rPr lang="en-US" b="1" dirty="0">
                <a:solidFill>
                  <a:srgbClr val="294B93"/>
                </a:solidFill>
              </a:rPr>
              <a:t>news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2B5FEB-EC17-262F-5C68-63442FAC4876}"/>
              </a:ext>
            </a:extLst>
          </p:cNvPr>
          <p:cNvSpPr txBox="1"/>
          <p:nvPr/>
        </p:nvSpPr>
        <p:spPr>
          <a:xfrm>
            <a:off x="1676400" y="311918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294B93"/>
                </a:solidFill>
              </a:rPr>
              <a:t>City of Denver Electrification Rebate Program</a:t>
            </a:r>
            <a:endParaRPr lang="en-US" sz="1800" b="1" dirty="0">
              <a:solidFill>
                <a:srgbClr val="294B93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3D4927-A76B-D0A2-5F29-7FB328F2FB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869" y="681250"/>
            <a:ext cx="2234694" cy="2891956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58944D-6F2A-BF4C-0D0D-B9F921733B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835" y="3691253"/>
            <a:ext cx="2234693" cy="2891956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6C97D7-E474-0EE1-C181-9F7B6AC67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371" y="1654102"/>
            <a:ext cx="5763375" cy="167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294B93"/>
                </a:solidFill>
              </a:rPr>
              <a:t>Status Update – </a:t>
            </a:r>
            <a:r>
              <a:rPr lang="en-US" sz="1200" b="1" dirty="0">
                <a:solidFill>
                  <a:srgbClr val="294B93"/>
                </a:solidFill>
              </a:rPr>
              <a:t>Review</a:t>
            </a:r>
            <a:r>
              <a:rPr lang="en-US" sz="2000" b="1" dirty="0">
                <a:solidFill>
                  <a:srgbClr val="294B93"/>
                </a:solidFill>
              </a:rPr>
              <a:t> </a:t>
            </a:r>
            <a:r>
              <a:rPr lang="en-US" sz="1200" b="1" dirty="0">
                <a:solidFill>
                  <a:srgbClr val="294B93"/>
                </a:solidFill>
              </a:rPr>
              <a:t>24-minute video recording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900" b="1" dirty="0">
              <a:solidFill>
                <a:srgbClr val="294B93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A general overview of Denver’s Heat Pump Rebate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Program so far and what their plans are for the future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An Open Forum Session for Q&amp;A  from EEBC members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187625A7-4E54-155E-BA3E-B42D252F1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9" y="772687"/>
            <a:ext cx="2144699" cy="58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26F96AD-49C3-4C21-49CD-1FA17E2FBFA5}"/>
              </a:ext>
            </a:extLst>
          </p:cNvPr>
          <p:cNvCxnSpPr>
            <a:cxnSpLocks/>
          </p:cNvCxnSpPr>
          <p:nvPr/>
        </p:nvCxnSpPr>
        <p:spPr>
          <a:xfrm flipV="1">
            <a:off x="4648200" y="3267501"/>
            <a:ext cx="2079995" cy="912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1DB9B5-EEC4-F671-37F7-319FEA90AF78}"/>
              </a:ext>
            </a:extLst>
          </p:cNvPr>
          <p:cNvCxnSpPr>
            <a:cxnSpLocks/>
          </p:cNvCxnSpPr>
          <p:nvPr/>
        </p:nvCxnSpPr>
        <p:spPr>
          <a:xfrm>
            <a:off x="6284158" y="4578873"/>
            <a:ext cx="444037" cy="124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733B5CA-8822-4B2D-374C-4A07DB9F0903}"/>
              </a:ext>
            </a:extLst>
          </p:cNvPr>
          <p:cNvSpPr txBox="1"/>
          <p:nvPr/>
        </p:nvSpPr>
        <p:spPr>
          <a:xfrm>
            <a:off x="626371" y="4914210"/>
            <a:ext cx="572303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“The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City of Denver has definitely seen great success with our heat pump rebates .</a:t>
            </a:r>
            <a:r>
              <a:rPr lang="en-US" alt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 program was open from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April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22 to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June 24…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 so far we’ve provided 286 heat pump rebates”.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Lee Valenzuela,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Community Energy Programs Administrator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365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0A8F28-73A2-0D45-A51B-15E68F2319D1}"/>
              </a:ext>
            </a:extLst>
          </p:cNvPr>
          <p:cNvSpPr/>
          <p:nvPr/>
        </p:nvSpPr>
        <p:spPr>
          <a:xfrm>
            <a:off x="1485900" y="5308663"/>
            <a:ext cx="6781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94B93"/>
                </a:solidFill>
                <a:latin typeface="Helvetica Neue" panose="02000503000000020004" pitchFamily="2" charset="0"/>
              </a:rPr>
              <a:t>DEFINITION</a:t>
            </a:r>
            <a:br>
              <a:rPr lang="en-US" dirty="0">
                <a:solidFill>
                  <a:srgbClr val="53A31B"/>
                </a:solidFill>
                <a:latin typeface="Helvetica Neue" panose="02000503000000020004" pitchFamily="2" charset="0"/>
              </a:rPr>
            </a:br>
            <a:r>
              <a:rPr lang="en-US" dirty="0">
                <a:solidFill>
                  <a:srgbClr val="53A31B"/>
                </a:solidFill>
                <a:latin typeface="Helvetica Neue" panose="02000503000000020004" pitchFamily="2" charset="0"/>
              </a:rPr>
              <a:t>   </a:t>
            </a:r>
            <a:r>
              <a:rPr lang="en-US" b="1" dirty="0">
                <a:solidFill>
                  <a:srgbClr val="53A31B"/>
                </a:solidFill>
                <a:latin typeface="Helvetica Neue" panose="02000503000000020004" pitchFamily="2" charset="0"/>
              </a:rPr>
              <a:t>BENEFICIAL ELECTRIFICATION</a:t>
            </a:r>
          </a:p>
          <a:p>
            <a:pPr algn="r"/>
            <a:r>
              <a:rPr lang="en-US" i="1" dirty="0">
                <a:solidFill>
                  <a:srgbClr val="53A31B"/>
                </a:solidFill>
                <a:latin typeface="Helvetica Neue" panose="02000503000000020004" pitchFamily="2" charset="0"/>
              </a:rPr>
              <a:t>Use electricity to do things that used to be done with fossil fuels </a:t>
            </a:r>
            <a:r>
              <a:rPr lang="en-US" sz="1200" i="1" dirty="0">
                <a:solidFill>
                  <a:srgbClr val="53A31B"/>
                </a:solidFill>
                <a:latin typeface="Helvetica Neue" panose="02000503000000020004" pitchFamily="2" charset="0"/>
              </a:rPr>
              <a:t>— Xcel Energy</a:t>
            </a:r>
            <a:endParaRPr lang="en-US" sz="1200" i="1" dirty="0">
              <a:solidFill>
                <a:srgbClr val="53A31B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FF1D38-C328-F049-A1DA-D9FE9214198E}"/>
              </a:ext>
            </a:extLst>
          </p:cNvPr>
          <p:cNvSpPr txBox="1"/>
          <p:nvPr/>
        </p:nvSpPr>
        <p:spPr>
          <a:xfrm>
            <a:off x="904875" y="799432"/>
            <a:ext cx="794385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94B9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HVAC/HEAT PUMP ACTION GROUPS | </a:t>
            </a:r>
            <a:r>
              <a:rPr lang="en-US" sz="1200" i="1" u="sng" dirty="0">
                <a:solidFill>
                  <a:srgbClr val="294B9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RESOURCE HUB</a:t>
            </a:r>
            <a:r>
              <a:rPr lang="en-US" sz="1200" dirty="0">
                <a:solidFill>
                  <a:srgbClr val="294B9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294B93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294B93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294B93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294B93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294B9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Register Today!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94DBFA9-A14E-4942-8472-2317C504E3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81800" y="6553200"/>
            <a:ext cx="2362200" cy="304801"/>
          </a:xfrm>
          <a:prstGeom prst="rect">
            <a:avLst/>
          </a:prstGeom>
        </p:spPr>
        <p:txBody>
          <a:bodyPr/>
          <a:lstStyle>
            <a:lvl1pPr algn="r">
              <a:defRPr sz="1400" i="1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b="1" dirty="0">
                <a:solidFill>
                  <a:srgbClr val="294B93"/>
                </a:solidFill>
              </a:rPr>
              <a:t>advocacy</a:t>
            </a:r>
            <a:r>
              <a:rPr lang="en-US" b="1" dirty="0">
                <a:solidFill>
                  <a:srgbClr val="2D67A0"/>
                </a:solidFill>
              </a:rPr>
              <a:t> </a:t>
            </a:r>
            <a:r>
              <a:rPr lang="en-US" b="1" dirty="0"/>
              <a:t>• </a:t>
            </a:r>
            <a:r>
              <a:rPr lang="en-US" b="1" dirty="0">
                <a:solidFill>
                  <a:srgbClr val="294B93"/>
                </a:solidFill>
              </a:rPr>
              <a:t>influence</a:t>
            </a:r>
            <a:r>
              <a:rPr lang="en-US" b="1" dirty="0"/>
              <a:t> • </a:t>
            </a:r>
            <a:r>
              <a:rPr lang="en-US" b="1" dirty="0">
                <a:solidFill>
                  <a:srgbClr val="294B93"/>
                </a:solidFill>
              </a:rPr>
              <a:t>news</a:t>
            </a:r>
          </a:p>
        </p:txBody>
      </p:sp>
      <p:pic>
        <p:nvPicPr>
          <p:cNvPr id="1026" name="Picture 2">
            <a:hlinkClick r:id="rId3"/>
            <a:extLst>
              <a:ext uri="{FF2B5EF4-FFF2-40B4-BE49-F238E27FC236}">
                <a16:creationId xmlns:a16="http://schemas.microsoft.com/office/drawing/2014/main" id="{1CAAFC67-0E67-613B-92FD-E73EFC7F5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22" y="2338315"/>
            <a:ext cx="7333878" cy="274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784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53391</TotalTime>
  <Words>445</Words>
  <Application>Microsoft Macintosh PowerPoint</Application>
  <PresentationFormat>On-screen Show (4:3)</PresentationFormat>
  <Paragraphs>66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Century Gothic</vt:lpstr>
      <vt:lpstr>Helvetica Neue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SolarCity Organization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Dept.</dc:creator>
  <cp:lastModifiedBy>Connie Neuber</cp:lastModifiedBy>
  <cp:revision>1820</cp:revision>
  <cp:lastPrinted>2022-03-28T19:23:18Z</cp:lastPrinted>
  <dcterms:created xsi:type="dcterms:W3CDTF">2013-04-09T12:43:39Z</dcterms:created>
  <dcterms:modified xsi:type="dcterms:W3CDTF">2022-07-22T02:02:24Z</dcterms:modified>
</cp:coreProperties>
</file>